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62" r:id="rId2"/>
    <p:sldId id="263" r:id="rId3"/>
    <p:sldId id="256" r:id="rId4"/>
    <p:sldId id="257" r:id="rId5"/>
    <p:sldId id="258" r:id="rId6"/>
    <p:sldId id="259" r:id="rId7"/>
    <p:sldId id="260" r:id="rId8"/>
    <p:sldId id="265" r:id="rId9"/>
    <p:sldId id="267" r:id="rId10"/>
    <p:sldId id="268" r:id="rId11"/>
    <p:sldId id="264" r:id="rId12"/>
    <p:sldId id="269" r:id="rId13"/>
    <p:sldId id="270" r:id="rId14"/>
    <p:sldId id="271" r:id="rId15"/>
    <p:sldId id="272" r:id="rId16"/>
    <p:sldId id="273" r:id="rId1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3" d="100"/>
          <a:sy n="73" d="100"/>
        </p:scale>
        <p:origin x="618"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A3618E-565C-44A0-81B5-F039F9B87BB2}"/>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3DAA919C-0A9D-479F-835D-198E5CB65A7F}"/>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0CAE1A27-7440-43D6-9B91-8549666CC86D}"/>
              </a:ext>
            </a:extLst>
          </p:cNvPr>
          <p:cNvSpPr>
            <a:spLocks noGrp="1"/>
          </p:cNvSpPr>
          <p:nvPr>
            <p:ph type="dt" sz="half" idx="10"/>
          </p:nvPr>
        </p:nvSpPr>
        <p:spPr/>
        <p:txBody>
          <a:bodyPr/>
          <a:lstStyle/>
          <a:p>
            <a:fld id="{61CF518E-FA64-4C89-9005-94BED8A1EB3F}" type="datetimeFigureOut">
              <a:rPr lang="en-GB" smtClean="0"/>
              <a:t>07/03/2023</a:t>
            </a:fld>
            <a:endParaRPr lang="en-GB"/>
          </a:p>
        </p:txBody>
      </p:sp>
      <p:sp>
        <p:nvSpPr>
          <p:cNvPr id="5" name="Footer Placeholder 4">
            <a:extLst>
              <a:ext uri="{FF2B5EF4-FFF2-40B4-BE49-F238E27FC236}">
                <a16:creationId xmlns:a16="http://schemas.microsoft.com/office/drawing/2014/main" id="{4470D053-49EC-46F1-94B0-CFE08E12697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46B0658-CEDA-4AAE-9E32-F57509C6A1F2}"/>
              </a:ext>
            </a:extLst>
          </p:cNvPr>
          <p:cNvSpPr>
            <a:spLocks noGrp="1"/>
          </p:cNvSpPr>
          <p:nvPr>
            <p:ph type="sldNum" sz="quarter" idx="12"/>
          </p:nvPr>
        </p:nvSpPr>
        <p:spPr/>
        <p:txBody>
          <a:bodyPr/>
          <a:lstStyle/>
          <a:p>
            <a:fld id="{E12690D8-2031-419B-BB60-C8A0F037FE39}" type="slidenum">
              <a:rPr lang="en-GB" smtClean="0"/>
              <a:t>‹#›</a:t>
            </a:fld>
            <a:endParaRPr lang="en-GB"/>
          </a:p>
        </p:txBody>
      </p:sp>
    </p:spTree>
    <p:extLst>
      <p:ext uri="{BB962C8B-B14F-4D97-AF65-F5344CB8AC3E}">
        <p14:creationId xmlns:p14="http://schemas.microsoft.com/office/powerpoint/2010/main" val="248022241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BD24F6-C64F-47D1-8048-7E0586829877}"/>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50751FB3-1C63-4D7E-9350-7C158DBD9B81}"/>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D813734-14CB-4783-B9B0-6816575A4042}"/>
              </a:ext>
            </a:extLst>
          </p:cNvPr>
          <p:cNvSpPr>
            <a:spLocks noGrp="1"/>
          </p:cNvSpPr>
          <p:nvPr>
            <p:ph type="dt" sz="half" idx="10"/>
          </p:nvPr>
        </p:nvSpPr>
        <p:spPr/>
        <p:txBody>
          <a:bodyPr/>
          <a:lstStyle/>
          <a:p>
            <a:fld id="{61CF518E-FA64-4C89-9005-94BED8A1EB3F}" type="datetimeFigureOut">
              <a:rPr lang="en-GB" smtClean="0"/>
              <a:t>07/03/2023</a:t>
            </a:fld>
            <a:endParaRPr lang="en-GB"/>
          </a:p>
        </p:txBody>
      </p:sp>
      <p:sp>
        <p:nvSpPr>
          <p:cNvPr id="5" name="Footer Placeholder 4">
            <a:extLst>
              <a:ext uri="{FF2B5EF4-FFF2-40B4-BE49-F238E27FC236}">
                <a16:creationId xmlns:a16="http://schemas.microsoft.com/office/drawing/2014/main" id="{340AAB37-E31E-4AC1-9F69-884AB4C5A8C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D0435FA-452A-4606-B488-3040FF57AB2D}"/>
              </a:ext>
            </a:extLst>
          </p:cNvPr>
          <p:cNvSpPr>
            <a:spLocks noGrp="1"/>
          </p:cNvSpPr>
          <p:nvPr>
            <p:ph type="sldNum" sz="quarter" idx="12"/>
          </p:nvPr>
        </p:nvSpPr>
        <p:spPr/>
        <p:txBody>
          <a:bodyPr/>
          <a:lstStyle/>
          <a:p>
            <a:fld id="{E12690D8-2031-419B-BB60-C8A0F037FE39}" type="slidenum">
              <a:rPr lang="en-GB" smtClean="0"/>
              <a:t>‹#›</a:t>
            </a:fld>
            <a:endParaRPr lang="en-GB"/>
          </a:p>
        </p:txBody>
      </p:sp>
    </p:spTree>
    <p:extLst>
      <p:ext uri="{BB962C8B-B14F-4D97-AF65-F5344CB8AC3E}">
        <p14:creationId xmlns:p14="http://schemas.microsoft.com/office/powerpoint/2010/main" val="76346018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F76FD3-BD02-44D5-B0EF-86BB70C4021E}"/>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5AA7AF47-A2D2-42B3-B7F8-5F6AC319B904}"/>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C48653B6-2CC7-4FD6-80D6-12EDB9B57C8B}"/>
              </a:ext>
            </a:extLst>
          </p:cNvPr>
          <p:cNvSpPr>
            <a:spLocks noGrp="1"/>
          </p:cNvSpPr>
          <p:nvPr>
            <p:ph type="dt" sz="half" idx="10"/>
          </p:nvPr>
        </p:nvSpPr>
        <p:spPr/>
        <p:txBody>
          <a:bodyPr/>
          <a:lstStyle/>
          <a:p>
            <a:fld id="{61CF518E-FA64-4C89-9005-94BED8A1EB3F}" type="datetimeFigureOut">
              <a:rPr lang="en-GB" smtClean="0"/>
              <a:t>07/03/2023</a:t>
            </a:fld>
            <a:endParaRPr lang="en-GB"/>
          </a:p>
        </p:txBody>
      </p:sp>
      <p:sp>
        <p:nvSpPr>
          <p:cNvPr id="5" name="Footer Placeholder 4">
            <a:extLst>
              <a:ext uri="{FF2B5EF4-FFF2-40B4-BE49-F238E27FC236}">
                <a16:creationId xmlns:a16="http://schemas.microsoft.com/office/drawing/2014/main" id="{ADF50940-1F1D-4789-A541-C9F79D8A5D8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D086ADF-886A-4DA6-B9A0-72B79A09B6EA}"/>
              </a:ext>
            </a:extLst>
          </p:cNvPr>
          <p:cNvSpPr>
            <a:spLocks noGrp="1"/>
          </p:cNvSpPr>
          <p:nvPr>
            <p:ph type="sldNum" sz="quarter" idx="12"/>
          </p:nvPr>
        </p:nvSpPr>
        <p:spPr/>
        <p:txBody>
          <a:bodyPr/>
          <a:lstStyle/>
          <a:p>
            <a:fld id="{E12690D8-2031-419B-BB60-C8A0F037FE39}" type="slidenum">
              <a:rPr lang="en-GB" smtClean="0"/>
              <a:t>‹#›</a:t>
            </a:fld>
            <a:endParaRPr lang="en-GB"/>
          </a:p>
        </p:txBody>
      </p:sp>
    </p:spTree>
    <p:extLst>
      <p:ext uri="{BB962C8B-B14F-4D97-AF65-F5344CB8AC3E}">
        <p14:creationId xmlns:p14="http://schemas.microsoft.com/office/powerpoint/2010/main" val="323002744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A12DA2-92AF-4D70-903B-725214A2528F}"/>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9A10AA21-2241-40DF-8217-A530EF94609D}"/>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23CCB989-9136-4D63-B408-375F6A05BC96}"/>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FB79E638-5344-4B75-86A5-60A473B6A066}"/>
              </a:ext>
            </a:extLst>
          </p:cNvPr>
          <p:cNvSpPr>
            <a:spLocks noGrp="1"/>
          </p:cNvSpPr>
          <p:nvPr>
            <p:ph type="dt" sz="half" idx="10"/>
          </p:nvPr>
        </p:nvSpPr>
        <p:spPr/>
        <p:txBody>
          <a:bodyPr/>
          <a:lstStyle/>
          <a:p>
            <a:fld id="{61CF518E-FA64-4C89-9005-94BED8A1EB3F}" type="datetimeFigureOut">
              <a:rPr lang="en-GB" smtClean="0"/>
              <a:t>07/03/2023</a:t>
            </a:fld>
            <a:endParaRPr lang="en-GB"/>
          </a:p>
        </p:txBody>
      </p:sp>
      <p:sp>
        <p:nvSpPr>
          <p:cNvPr id="6" name="Footer Placeholder 5">
            <a:extLst>
              <a:ext uri="{FF2B5EF4-FFF2-40B4-BE49-F238E27FC236}">
                <a16:creationId xmlns:a16="http://schemas.microsoft.com/office/drawing/2014/main" id="{E0AE79F1-AE3B-4926-9845-7B31C67C1E0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90B9430F-EA8A-4296-8378-87741CF8B297}"/>
              </a:ext>
            </a:extLst>
          </p:cNvPr>
          <p:cNvSpPr>
            <a:spLocks noGrp="1"/>
          </p:cNvSpPr>
          <p:nvPr>
            <p:ph type="sldNum" sz="quarter" idx="12"/>
          </p:nvPr>
        </p:nvSpPr>
        <p:spPr/>
        <p:txBody>
          <a:bodyPr/>
          <a:lstStyle/>
          <a:p>
            <a:fld id="{E12690D8-2031-419B-BB60-C8A0F037FE39}" type="slidenum">
              <a:rPr lang="en-GB" smtClean="0"/>
              <a:t>‹#›</a:t>
            </a:fld>
            <a:endParaRPr lang="en-GB"/>
          </a:p>
        </p:txBody>
      </p:sp>
    </p:spTree>
    <p:extLst>
      <p:ext uri="{BB962C8B-B14F-4D97-AF65-F5344CB8AC3E}">
        <p14:creationId xmlns:p14="http://schemas.microsoft.com/office/powerpoint/2010/main" val="9947509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CD42F3-6916-460F-972C-34425FD32477}"/>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61B87F00-1B54-4629-9584-8D0711ED6D6F}"/>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362554DA-3BC7-4C32-BB60-AD58F952D6D1}"/>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8EEC85D2-2BCA-4232-A0F3-162D2F864732}"/>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88E05F98-60F3-4E0C-90F6-4C5FF863AAAF}"/>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5E732610-B91D-4106-8ADB-F030CAFE5B16}"/>
              </a:ext>
            </a:extLst>
          </p:cNvPr>
          <p:cNvSpPr>
            <a:spLocks noGrp="1"/>
          </p:cNvSpPr>
          <p:nvPr>
            <p:ph type="dt" sz="half" idx="10"/>
          </p:nvPr>
        </p:nvSpPr>
        <p:spPr/>
        <p:txBody>
          <a:bodyPr/>
          <a:lstStyle/>
          <a:p>
            <a:fld id="{61CF518E-FA64-4C89-9005-94BED8A1EB3F}" type="datetimeFigureOut">
              <a:rPr lang="en-GB" smtClean="0"/>
              <a:t>07/03/2023</a:t>
            </a:fld>
            <a:endParaRPr lang="en-GB"/>
          </a:p>
        </p:txBody>
      </p:sp>
      <p:sp>
        <p:nvSpPr>
          <p:cNvPr id="8" name="Footer Placeholder 7">
            <a:extLst>
              <a:ext uri="{FF2B5EF4-FFF2-40B4-BE49-F238E27FC236}">
                <a16:creationId xmlns:a16="http://schemas.microsoft.com/office/drawing/2014/main" id="{3F8F981A-B71E-4911-A2C8-F66F69877F48}"/>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D39E74CA-D3F8-4057-B092-41F1AD5F600F}"/>
              </a:ext>
            </a:extLst>
          </p:cNvPr>
          <p:cNvSpPr>
            <a:spLocks noGrp="1"/>
          </p:cNvSpPr>
          <p:nvPr>
            <p:ph type="sldNum" sz="quarter" idx="12"/>
          </p:nvPr>
        </p:nvSpPr>
        <p:spPr/>
        <p:txBody>
          <a:bodyPr/>
          <a:lstStyle/>
          <a:p>
            <a:fld id="{E12690D8-2031-419B-BB60-C8A0F037FE39}" type="slidenum">
              <a:rPr lang="en-GB" smtClean="0"/>
              <a:t>‹#›</a:t>
            </a:fld>
            <a:endParaRPr lang="en-GB"/>
          </a:p>
        </p:txBody>
      </p:sp>
    </p:spTree>
    <p:extLst>
      <p:ext uri="{BB962C8B-B14F-4D97-AF65-F5344CB8AC3E}">
        <p14:creationId xmlns:p14="http://schemas.microsoft.com/office/powerpoint/2010/main" val="281619264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96C1C4-5D02-4B42-8EC7-A0F48EDD19FF}"/>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B43C0940-DE70-46E3-A656-891F07F5DA91}"/>
              </a:ext>
            </a:extLst>
          </p:cNvPr>
          <p:cNvSpPr>
            <a:spLocks noGrp="1"/>
          </p:cNvSpPr>
          <p:nvPr>
            <p:ph type="dt" sz="half" idx="10"/>
          </p:nvPr>
        </p:nvSpPr>
        <p:spPr/>
        <p:txBody>
          <a:bodyPr/>
          <a:lstStyle/>
          <a:p>
            <a:fld id="{61CF518E-FA64-4C89-9005-94BED8A1EB3F}" type="datetimeFigureOut">
              <a:rPr lang="en-GB" smtClean="0"/>
              <a:t>07/03/2023</a:t>
            </a:fld>
            <a:endParaRPr lang="en-GB"/>
          </a:p>
        </p:txBody>
      </p:sp>
      <p:sp>
        <p:nvSpPr>
          <p:cNvPr id="4" name="Footer Placeholder 3">
            <a:extLst>
              <a:ext uri="{FF2B5EF4-FFF2-40B4-BE49-F238E27FC236}">
                <a16:creationId xmlns:a16="http://schemas.microsoft.com/office/drawing/2014/main" id="{2AF7ACDD-7E3B-497A-BA5C-A47DE402EC0D}"/>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EA47C07C-9DD6-4F2A-BBFD-BFAAEC0CDE59}"/>
              </a:ext>
            </a:extLst>
          </p:cNvPr>
          <p:cNvSpPr>
            <a:spLocks noGrp="1"/>
          </p:cNvSpPr>
          <p:nvPr>
            <p:ph type="sldNum" sz="quarter" idx="12"/>
          </p:nvPr>
        </p:nvSpPr>
        <p:spPr/>
        <p:txBody>
          <a:bodyPr/>
          <a:lstStyle/>
          <a:p>
            <a:fld id="{E12690D8-2031-419B-BB60-C8A0F037FE39}" type="slidenum">
              <a:rPr lang="en-GB" smtClean="0"/>
              <a:t>‹#›</a:t>
            </a:fld>
            <a:endParaRPr lang="en-GB"/>
          </a:p>
        </p:txBody>
      </p:sp>
    </p:spTree>
    <p:extLst>
      <p:ext uri="{BB962C8B-B14F-4D97-AF65-F5344CB8AC3E}">
        <p14:creationId xmlns:p14="http://schemas.microsoft.com/office/powerpoint/2010/main" val="406938510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0A32DE59-368E-42D0-8EA3-5812C32F5B56}"/>
              </a:ext>
            </a:extLst>
          </p:cNvPr>
          <p:cNvSpPr>
            <a:spLocks noGrp="1"/>
          </p:cNvSpPr>
          <p:nvPr>
            <p:ph type="dt" sz="half" idx="10"/>
          </p:nvPr>
        </p:nvSpPr>
        <p:spPr/>
        <p:txBody>
          <a:bodyPr/>
          <a:lstStyle/>
          <a:p>
            <a:fld id="{61CF518E-FA64-4C89-9005-94BED8A1EB3F}" type="datetimeFigureOut">
              <a:rPr lang="en-GB" smtClean="0"/>
              <a:t>07/03/2023</a:t>
            </a:fld>
            <a:endParaRPr lang="en-GB"/>
          </a:p>
        </p:txBody>
      </p:sp>
      <p:sp>
        <p:nvSpPr>
          <p:cNvPr id="3" name="Footer Placeholder 2">
            <a:extLst>
              <a:ext uri="{FF2B5EF4-FFF2-40B4-BE49-F238E27FC236}">
                <a16:creationId xmlns:a16="http://schemas.microsoft.com/office/drawing/2014/main" id="{4E521685-E75A-43AC-8F0F-087EDAD83B12}"/>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2FBCECFB-C1A8-4AEC-846A-73F7EBEB897F}"/>
              </a:ext>
            </a:extLst>
          </p:cNvPr>
          <p:cNvSpPr>
            <a:spLocks noGrp="1"/>
          </p:cNvSpPr>
          <p:nvPr>
            <p:ph type="sldNum" sz="quarter" idx="12"/>
          </p:nvPr>
        </p:nvSpPr>
        <p:spPr/>
        <p:txBody>
          <a:bodyPr/>
          <a:lstStyle/>
          <a:p>
            <a:fld id="{E12690D8-2031-419B-BB60-C8A0F037FE39}" type="slidenum">
              <a:rPr lang="en-GB" smtClean="0"/>
              <a:t>‹#›</a:t>
            </a:fld>
            <a:endParaRPr lang="en-GB"/>
          </a:p>
        </p:txBody>
      </p:sp>
    </p:spTree>
    <p:extLst>
      <p:ext uri="{BB962C8B-B14F-4D97-AF65-F5344CB8AC3E}">
        <p14:creationId xmlns:p14="http://schemas.microsoft.com/office/powerpoint/2010/main" val="380586996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4372F8-331C-4A03-90E5-94F478606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76CDF400-8348-4642-8B90-9D64018E628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E4DA3CF9-8500-4D42-8B7F-AAF9B4A1EED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71D3A0AE-E151-412C-A1DB-0420BF4B9960}"/>
              </a:ext>
            </a:extLst>
          </p:cNvPr>
          <p:cNvSpPr>
            <a:spLocks noGrp="1"/>
          </p:cNvSpPr>
          <p:nvPr>
            <p:ph type="dt" sz="half" idx="10"/>
          </p:nvPr>
        </p:nvSpPr>
        <p:spPr/>
        <p:txBody>
          <a:bodyPr/>
          <a:lstStyle/>
          <a:p>
            <a:fld id="{61CF518E-FA64-4C89-9005-94BED8A1EB3F}" type="datetimeFigureOut">
              <a:rPr lang="en-GB" smtClean="0"/>
              <a:t>07/03/2023</a:t>
            </a:fld>
            <a:endParaRPr lang="en-GB"/>
          </a:p>
        </p:txBody>
      </p:sp>
      <p:sp>
        <p:nvSpPr>
          <p:cNvPr id="6" name="Footer Placeholder 5">
            <a:extLst>
              <a:ext uri="{FF2B5EF4-FFF2-40B4-BE49-F238E27FC236}">
                <a16:creationId xmlns:a16="http://schemas.microsoft.com/office/drawing/2014/main" id="{36491F6B-F096-49A7-8AC6-A6193026DDF6}"/>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E48C2F22-C0BD-453F-AEEA-35BB094A00FC}"/>
              </a:ext>
            </a:extLst>
          </p:cNvPr>
          <p:cNvSpPr>
            <a:spLocks noGrp="1"/>
          </p:cNvSpPr>
          <p:nvPr>
            <p:ph type="sldNum" sz="quarter" idx="12"/>
          </p:nvPr>
        </p:nvSpPr>
        <p:spPr/>
        <p:txBody>
          <a:bodyPr/>
          <a:lstStyle/>
          <a:p>
            <a:fld id="{E12690D8-2031-419B-BB60-C8A0F037FE39}" type="slidenum">
              <a:rPr lang="en-GB" smtClean="0"/>
              <a:t>‹#›</a:t>
            </a:fld>
            <a:endParaRPr lang="en-GB"/>
          </a:p>
        </p:txBody>
      </p:sp>
    </p:spTree>
    <p:extLst>
      <p:ext uri="{BB962C8B-B14F-4D97-AF65-F5344CB8AC3E}">
        <p14:creationId xmlns:p14="http://schemas.microsoft.com/office/powerpoint/2010/main" val="327675994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4ABC46-4C0F-4A7E-83C4-C77B01CABCC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FD95862F-1455-4CD2-9ED2-9EC263E241EC}"/>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E05CD1CD-2117-4E86-9793-A5E3FCF0175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FE4F5813-CBFB-485D-8CF2-2C328D919162}"/>
              </a:ext>
            </a:extLst>
          </p:cNvPr>
          <p:cNvSpPr>
            <a:spLocks noGrp="1"/>
          </p:cNvSpPr>
          <p:nvPr>
            <p:ph type="dt" sz="half" idx="10"/>
          </p:nvPr>
        </p:nvSpPr>
        <p:spPr/>
        <p:txBody>
          <a:bodyPr/>
          <a:lstStyle/>
          <a:p>
            <a:fld id="{61CF518E-FA64-4C89-9005-94BED8A1EB3F}" type="datetimeFigureOut">
              <a:rPr lang="en-GB" smtClean="0"/>
              <a:t>07/03/2023</a:t>
            </a:fld>
            <a:endParaRPr lang="en-GB"/>
          </a:p>
        </p:txBody>
      </p:sp>
      <p:sp>
        <p:nvSpPr>
          <p:cNvPr id="6" name="Footer Placeholder 5">
            <a:extLst>
              <a:ext uri="{FF2B5EF4-FFF2-40B4-BE49-F238E27FC236}">
                <a16:creationId xmlns:a16="http://schemas.microsoft.com/office/drawing/2014/main" id="{AC885570-1420-406A-A30C-783F1CF3B70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005B0695-1BB1-4A25-BDFB-D7DB50533D08}"/>
              </a:ext>
            </a:extLst>
          </p:cNvPr>
          <p:cNvSpPr>
            <a:spLocks noGrp="1"/>
          </p:cNvSpPr>
          <p:nvPr>
            <p:ph type="sldNum" sz="quarter" idx="12"/>
          </p:nvPr>
        </p:nvSpPr>
        <p:spPr/>
        <p:txBody>
          <a:bodyPr/>
          <a:lstStyle/>
          <a:p>
            <a:fld id="{E12690D8-2031-419B-BB60-C8A0F037FE39}" type="slidenum">
              <a:rPr lang="en-GB" smtClean="0"/>
              <a:t>‹#›</a:t>
            </a:fld>
            <a:endParaRPr lang="en-GB"/>
          </a:p>
        </p:txBody>
      </p:sp>
    </p:spTree>
    <p:extLst>
      <p:ext uri="{BB962C8B-B14F-4D97-AF65-F5344CB8AC3E}">
        <p14:creationId xmlns:p14="http://schemas.microsoft.com/office/powerpoint/2010/main" val="176039836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8E3C78-F514-4A34-8A4E-C1970BBB4B53}"/>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C29F9B68-C6DF-41AC-99DD-3D0267F59133}"/>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1706CA8-E275-40FE-B5B4-BB11EE93201D}"/>
              </a:ext>
            </a:extLst>
          </p:cNvPr>
          <p:cNvSpPr>
            <a:spLocks noGrp="1"/>
          </p:cNvSpPr>
          <p:nvPr>
            <p:ph type="dt" sz="half" idx="10"/>
          </p:nvPr>
        </p:nvSpPr>
        <p:spPr/>
        <p:txBody>
          <a:bodyPr/>
          <a:lstStyle/>
          <a:p>
            <a:fld id="{61CF518E-FA64-4C89-9005-94BED8A1EB3F}" type="datetimeFigureOut">
              <a:rPr lang="en-GB" smtClean="0"/>
              <a:t>07/03/2023</a:t>
            </a:fld>
            <a:endParaRPr lang="en-GB"/>
          </a:p>
        </p:txBody>
      </p:sp>
      <p:sp>
        <p:nvSpPr>
          <p:cNvPr id="5" name="Footer Placeholder 4">
            <a:extLst>
              <a:ext uri="{FF2B5EF4-FFF2-40B4-BE49-F238E27FC236}">
                <a16:creationId xmlns:a16="http://schemas.microsoft.com/office/drawing/2014/main" id="{6E139593-BFF3-42CC-B00A-E49A4666FBE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55D408F-4BCB-4DFC-B45B-9766E31CEE51}"/>
              </a:ext>
            </a:extLst>
          </p:cNvPr>
          <p:cNvSpPr>
            <a:spLocks noGrp="1"/>
          </p:cNvSpPr>
          <p:nvPr>
            <p:ph type="sldNum" sz="quarter" idx="12"/>
          </p:nvPr>
        </p:nvSpPr>
        <p:spPr/>
        <p:txBody>
          <a:bodyPr/>
          <a:lstStyle/>
          <a:p>
            <a:fld id="{E12690D8-2031-419B-BB60-C8A0F037FE39}" type="slidenum">
              <a:rPr lang="en-GB" smtClean="0"/>
              <a:t>‹#›</a:t>
            </a:fld>
            <a:endParaRPr lang="en-GB"/>
          </a:p>
        </p:txBody>
      </p:sp>
    </p:spTree>
    <p:extLst>
      <p:ext uri="{BB962C8B-B14F-4D97-AF65-F5344CB8AC3E}">
        <p14:creationId xmlns:p14="http://schemas.microsoft.com/office/powerpoint/2010/main" val="109128409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3DF15CF2-8619-462A-8D04-C99FC31E7F8C}"/>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3E729907-347D-4DD9-8CCC-D8911D2FC299}"/>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042DEC7-1999-408B-8F90-0F8B7189FEA3}"/>
              </a:ext>
            </a:extLst>
          </p:cNvPr>
          <p:cNvSpPr>
            <a:spLocks noGrp="1"/>
          </p:cNvSpPr>
          <p:nvPr>
            <p:ph type="dt" sz="half" idx="10"/>
          </p:nvPr>
        </p:nvSpPr>
        <p:spPr/>
        <p:txBody>
          <a:bodyPr/>
          <a:lstStyle/>
          <a:p>
            <a:fld id="{61CF518E-FA64-4C89-9005-94BED8A1EB3F}" type="datetimeFigureOut">
              <a:rPr lang="en-GB" smtClean="0"/>
              <a:t>07/03/2023</a:t>
            </a:fld>
            <a:endParaRPr lang="en-GB"/>
          </a:p>
        </p:txBody>
      </p:sp>
      <p:sp>
        <p:nvSpPr>
          <p:cNvPr id="5" name="Footer Placeholder 4">
            <a:extLst>
              <a:ext uri="{FF2B5EF4-FFF2-40B4-BE49-F238E27FC236}">
                <a16:creationId xmlns:a16="http://schemas.microsoft.com/office/drawing/2014/main" id="{2E2EFAFB-4D40-4967-A0E9-5D6851EA1C1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C9AEC12-BFA4-490D-A0DE-91442719A362}"/>
              </a:ext>
            </a:extLst>
          </p:cNvPr>
          <p:cNvSpPr>
            <a:spLocks noGrp="1"/>
          </p:cNvSpPr>
          <p:nvPr>
            <p:ph type="sldNum" sz="quarter" idx="12"/>
          </p:nvPr>
        </p:nvSpPr>
        <p:spPr/>
        <p:txBody>
          <a:bodyPr/>
          <a:lstStyle/>
          <a:p>
            <a:fld id="{E12690D8-2031-419B-BB60-C8A0F037FE39}" type="slidenum">
              <a:rPr lang="en-GB" smtClean="0"/>
              <a:t>‹#›</a:t>
            </a:fld>
            <a:endParaRPr lang="en-GB"/>
          </a:p>
        </p:txBody>
      </p:sp>
    </p:spTree>
    <p:extLst>
      <p:ext uri="{BB962C8B-B14F-4D97-AF65-F5344CB8AC3E}">
        <p14:creationId xmlns:p14="http://schemas.microsoft.com/office/powerpoint/2010/main" val="427310635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54B06D0-A1B5-4A7F-AA9E-C29D87948594}"/>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3B6BC7FD-9F4E-4D25-8AA3-7857177C2EC7}"/>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B17E873-5459-405D-8522-0D370F7307A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1CF518E-FA64-4C89-9005-94BED8A1EB3F}" type="datetimeFigureOut">
              <a:rPr lang="en-GB" smtClean="0"/>
              <a:t>07/03/2023</a:t>
            </a:fld>
            <a:endParaRPr lang="en-GB"/>
          </a:p>
        </p:txBody>
      </p:sp>
      <p:sp>
        <p:nvSpPr>
          <p:cNvPr id="5" name="Footer Placeholder 4">
            <a:extLst>
              <a:ext uri="{FF2B5EF4-FFF2-40B4-BE49-F238E27FC236}">
                <a16:creationId xmlns:a16="http://schemas.microsoft.com/office/drawing/2014/main" id="{706E407A-2CA7-42E2-B95A-B73913DA260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8B2BBE19-3DC9-49BA-99C3-AA5E4F8F7811}"/>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12690D8-2031-419B-BB60-C8A0F037FE39}" type="slidenum">
              <a:rPr lang="en-GB" smtClean="0"/>
              <a:t>‹#›</a:t>
            </a:fld>
            <a:endParaRPr lang="en-GB"/>
          </a:p>
        </p:txBody>
      </p:sp>
    </p:spTree>
    <p:extLst>
      <p:ext uri="{BB962C8B-B14F-4D97-AF65-F5344CB8AC3E}">
        <p14:creationId xmlns:p14="http://schemas.microsoft.com/office/powerpoint/2010/main" val="78650413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4.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C93173E-E26E-4E26-98CC-61CD2452C4CD}"/>
              </a:ext>
            </a:extLst>
          </p:cNvPr>
          <p:cNvSpPr>
            <a:spLocks noGrp="1"/>
          </p:cNvSpPr>
          <p:nvPr>
            <p:ph sz="half" idx="1"/>
          </p:nvPr>
        </p:nvSpPr>
        <p:spPr>
          <a:xfrm>
            <a:off x="838200" y="1825625"/>
            <a:ext cx="5181600" cy="4351338"/>
          </a:xfrm>
        </p:spPr>
        <p:txBody>
          <a:bodyPr>
            <a:normAutofit lnSpcReduction="10000"/>
          </a:bodyPr>
          <a:lstStyle/>
          <a:p>
            <a:r>
              <a:rPr lang="en-GB" dirty="0"/>
              <a:t>For 3000 years Egypt was ruled by pharaohs, believed to be living gods.</a:t>
            </a:r>
          </a:p>
          <a:p>
            <a:r>
              <a:rPr lang="en-GB" dirty="0"/>
              <a:t>Hieroglyphs were used to keep records</a:t>
            </a:r>
          </a:p>
          <a:p>
            <a:r>
              <a:rPr lang="en-GB" dirty="0"/>
              <a:t>2555BCE pyramids built at Giza</a:t>
            </a:r>
          </a:p>
          <a:p>
            <a:r>
              <a:rPr lang="en-GB" dirty="0"/>
              <a:t>2520 BCE Great Sphinx built</a:t>
            </a:r>
          </a:p>
          <a:p>
            <a:r>
              <a:rPr lang="en-GB" dirty="0"/>
              <a:t>1332 BCE 10 year reign of Tutankhamun  begins</a:t>
            </a:r>
          </a:p>
        </p:txBody>
      </p:sp>
      <p:sp>
        <p:nvSpPr>
          <p:cNvPr id="4" name="Content Placeholder 3">
            <a:extLst>
              <a:ext uri="{FF2B5EF4-FFF2-40B4-BE49-F238E27FC236}">
                <a16:creationId xmlns:a16="http://schemas.microsoft.com/office/drawing/2014/main" id="{E6A1A215-EFAF-4F4D-82C2-D8CBF270B796}"/>
              </a:ext>
            </a:extLst>
          </p:cNvPr>
          <p:cNvSpPr>
            <a:spLocks noGrp="1"/>
          </p:cNvSpPr>
          <p:nvPr>
            <p:ph sz="half" idx="2"/>
          </p:nvPr>
        </p:nvSpPr>
        <p:spPr/>
        <p:txBody>
          <a:bodyPr>
            <a:normAutofit lnSpcReduction="10000"/>
          </a:bodyPr>
          <a:lstStyle/>
          <a:p>
            <a:r>
              <a:rPr lang="en-GB" dirty="0"/>
              <a:t>51 BCE Cleopatra’s reign begins and Egyptian civilisation ends</a:t>
            </a:r>
          </a:p>
          <a:p>
            <a:r>
              <a:rPr lang="en-GB" dirty="0"/>
              <a:t>Settlements were by the Nile so flooding could fertilise crops</a:t>
            </a:r>
          </a:p>
          <a:p>
            <a:r>
              <a:rPr lang="en-GB" dirty="0"/>
              <a:t>They worshiped more than 2000 Gods and Goddesses</a:t>
            </a:r>
          </a:p>
          <a:p>
            <a:r>
              <a:rPr lang="en-GB" dirty="0"/>
              <a:t>Pharaohs underwent the mummification process when they died so they could live again with their bodies in the after life</a:t>
            </a:r>
          </a:p>
          <a:p>
            <a:endParaRPr lang="en-GB" dirty="0"/>
          </a:p>
          <a:p>
            <a:endParaRPr lang="en-GB" dirty="0"/>
          </a:p>
          <a:p>
            <a:endParaRPr lang="en-GB" dirty="0"/>
          </a:p>
        </p:txBody>
      </p:sp>
      <p:sp>
        <p:nvSpPr>
          <p:cNvPr id="5" name="Text Box 2">
            <a:extLst>
              <a:ext uri="{FF2B5EF4-FFF2-40B4-BE49-F238E27FC236}">
                <a16:creationId xmlns:a16="http://schemas.microsoft.com/office/drawing/2014/main" id="{3D92EA45-ED36-47B7-A685-CE9910D2A36B}"/>
              </a:ext>
            </a:extLst>
          </p:cNvPr>
          <p:cNvSpPr txBox="1">
            <a:spLocks noGrp="1" noChangeArrowheads="1"/>
          </p:cNvSpPr>
          <p:nvPr>
            <p:ph type="title"/>
          </p:nvPr>
        </p:nvSpPr>
        <p:spPr bwMode="auto">
          <a:xfrm>
            <a:off x="838200" y="365125"/>
            <a:ext cx="10515600" cy="1325563"/>
          </a:xfrm>
          <a:prstGeom prst="rect">
            <a:avLst/>
          </a:prstGeom>
          <a:solidFill>
            <a:srgbClr val="FFFFFF"/>
          </a:solidFill>
          <a:ln w="38100">
            <a:solidFill>
              <a:srgbClr val="000000"/>
            </a:solidFill>
            <a:miter lim="800000"/>
            <a:headEnd/>
            <a:tailEnd/>
          </a:ln>
        </p:spPr>
        <p:txBody>
          <a:bodyPr rot="0" vert="horz" wrap="square" lIns="91440" tIns="45720" rIns="91440" bIns="45720" anchor="t" anchorCtr="0">
            <a:noAutofit/>
          </a:bodyPr>
          <a:lstStyle/>
          <a:p>
            <a:pPr algn="ctr">
              <a:lnSpc>
                <a:spcPct val="107000"/>
              </a:lnSpc>
              <a:spcAft>
                <a:spcPts val="800"/>
              </a:spcAft>
            </a:pPr>
            <a:r>
              <a:rPr lang="en-GB" sz="3600">
                <a:effectLst/>
                <a:latin typeface="Comic Sans MS" panose="030F0702030302020204" pitchFamily="66" charset="0"/>
                <a:ea typeface="Calibri" panose="020F0502020204030204" pitchFamily="34" charset="0"/>
                <a:cs typeface="Times New Roman" panose="02020603050405020304" pitchFamily="18" charset="0"/>
              </a:rPr>
              <a:t>Ancient Egypt</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800"/>
              </a:spcAft>
            </a:pPr>
            <a:r>
              <a:rPr lang="en-GB" sz="2200">
                <a:effectLst/>
                <a:latin typeface="Comic Sans MS" panose="030F0702030302020204" pitchFamily="66" charset="0"/>
                <a:ea typeface="Calibri" panose="020F0502020204030204" pitchFamily="34" charset="0"/>
                <a:cs typeface="Times New Roman" panose="02020603050405020304" pitchFamily="18" charset="0"/>
              </a:rPr>
              <a:t>7500 BC to AD 30</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1030" name="Picture 6" descr="Image result for egyptian gods">
            <a:extLst>
              <a:ext uri="{FF2B5EF4-FFF2-40B4-BE49-F238E27FC236}">
                <a16:creationId xmlns:a16="http://schemas.microsoft.com/office/drawing/2014/main" id="{936D957E-966D-43AB-BA82-F3664BCC726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22088" y="416455"/>
            <a:ext cx="1435581" cy="122290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9457615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48E4B542-1B36-4754-AB12-8C47AA3B76CD}"/>
              </a:ext>
            </a:extLst>
          </p:cNvPr>
          <p:cNvSpPr>
            <a:spLocks noGrp="1"/>
          </p:cNvSpPr>
          <p:nvPr>
            <p:ph sz="half" idx="1"/>
          </p:nvPr>
        </p:nvSpPr>
        <p:spPr/>
        <p:txBody>
          <a:bodyPr>
            <a:normAutofit fontScale="55000" lnSpcReduction="20000"/>
          </a:bodyPr>
          <a:lstStyle/>
          <a:p>
            <a:r>
              <a:rPr lang="en-GB" sz="3200" dirty="0"/>
              <a:t>The first Ancient Greek civilisations were formed nearly 4,000 years ago (approximately 1600 BC) by the Mycenaeans of Crete</a:t>
            </a:r>
          </a:p>
          <a:p>
            <a:r>
              <a:rPr lang="en-GB" sz="3200" dirty="0"/>
              <a:t> The Ancient Greek Empire spread from Greece through Europe and, in 800 BC, the Greeks started to split their land into city-states, each with its own laws, customs and rulers</a:t>
            </a:r>
          </a:p>
          <a:p>
            <a:r>
              <a:rPr lang="en-GB" sz="3200" dirty="0"/>
              <a:t>The Ancient Greeks had lots of stories to help them learn about their world. The gods featured heavily in these tales, and so did mythological monsters</a:t>
            </a:r>
          </a:p>
          <a:p>
            <a:r>
              <a:rPr lang="en-GB" sz="3200" dirty="0"/>
              <a:t>Statues of Greek gods and goddesses were placed inside temples, the most famous of which is the Parthenon. This temple in Athens was built for the goddess Athena, the protector of the city</a:t>
            </a:r>
          </a:p>
          <a:p>
            <a:r>
              <a:rPr lang="en-GB" sz="3200" dirty="0"/>
              <a:t>Most Ancient Greeks wore a chiton, which was a long T-shirt made from one large piece of cotton</a:t>
            </a:r>
          </a:p>
          <a:p>
            <a:endParaRPr lang="en-GB" dirty="0"/>
          </a:p>
          <a:p>
            <a:endParaRPr lang="en-GB" dirty="0"/>
          </a:p>
          <a:p>
            <a:endParaRPr lang="en-GB" dirty="0"/>
          </a:p>
        </p:txBody>
      </p:sp>
      <p:sp>
        <p:nvSpPr>
          <p:cNvPr id="4" name="Content Placeholder 3">
            <a:extLst>
              <a:ext uri="{FF2B5EF4-FFF2-40B4-BE49-F238E27FC236}">
                <a16:creationId xmlns:a16="http://schemas.microsoft.com/office/drawing/2014/main" id="{CD98CDB7-CB4D-432A-BBF9-2F3130A9F3ED}"/>
              </a:ext>
            </a:extLst>
          </p:cNvPr>
          <p:cNvSpPr>
            <a:spLocks noGrp="1"/>
          </p:cNvSpPr>
          <p:nvPr>
            <p:ph sz="half" idx="2"/>
          </p:nvPr>
        </p:nvSpPr>
        <p:spPr/>
        <p:txBody>
          <a:bodyPr>
            <a:normAutofit fontScale="55000" lnSpcReduction="20000"/>
          </a:bodyPr>
          <a:lstStyle/>
          <a:p>
            <a:r>
              <a:rPr lang="en-GB" sz="3200" dirty="0"/>
              <a:t>A famous legend tells how, in 1180 BC, the cunning Greeks conquered the city of Troy – by hiding inside a giant wooden horse</a:t>
            </a:r>
          </a:p>
          <a:p>
            <a:r>
              <a:rPr lang="en-GB" sz="3200" dirty="0"/>
              <a:t> They loved watching plays, and most cities had a theatre. Only men and boys were allowed to be actors, and they wore masks, which showed the audience whether their character was happy or sad</a:t>
            </a:r>
          </a:p>
          <a:p>
            <a:r>
              <a:rPr lang="en-GB" sz="3200" dirty="0"/>
              <a:t>The Ancient Greeks held many festivals in honour of their gods. To celebrate the god Zeus, for example, the first Greek Olympics were held in the city of Olympia in 776 BC</a:t>
            </a:r>
          </a:p>
          <a:p>
            <a:r>
              <a:rPr lang="en-GB" sz="3200" dirty="0"/>
              <a:t>Events at the Olympics included wrestling, boxing, long jump, javelin, discus and chariot racing</a:t>
            </a:r>
          </a:p>
          <a:p>
            <a:endParaRPr lang="en-GB" dirty="0"/>
          </a:p>
          <a:p>
            <a:endParaRPr lang="en-GB" dirty="0"/>
          </a:p>
        </p:txBody>
      </p:sp>
      <p:sp>
        <p:nvSpPr>
          <p:cNvPr id="5" name="Text Box 2">
            <a:extLst>
              <a:ext uri="{FF2B5EF4-FFF2-40B4-BE49-F238E27FC236}">
                <a16:creationId xmlns:a16="http://schemas.microsoft.com/office/drawing/2014/main" id="{86F8A494-C251-4DDE-A5F5-C1CE26928BE2}"/>
              </a:ext>
            </a:extLst>
          </p:cNvPr>
          <p:cNvSpPr txBox="1">
            <a:spLocks noGrp="1" noChangeArrowheads="1"/>
          </p:cNvSpPr>
          <p:nvPr>
            <p:ph type="title"/>
          </p:nvPr>
        </p:nvSpPr>
        <p:spPr bwMode="auto">
          <a:prstGeom prst="rect">
            <a:avLst/>
          </a:prstGeom>
          <a:solidFill>
            <a:srgbClr val="FFFFFF"/>
          </a:solidFill>
          <a:ln w="38100">
            <a:solidFill>
              <a:srgbClr val="000000"/>
            </a:solidFill>
            <a:miter lim="800000"/>
            <a:headEnd/>
            <a:tailEnd/>
          </a:ln>
        </p:spPr>
        <p:txBody>
          <a:bodyPr rot="0" vert="horz" wrap="square" lIns="91440" tIns="45720" rIns="91440" bIns="45720" anchor="t" anchorCtr="0">
            <a:noAutofit/>
          </a:bodyPr>
          <a:lstStyle/>
          <a:p>
            <a:pPr algn="ctr">
              <a:lnSpc>
                <a:spcPct val="107000"/>
              </a:lnSpc>
              <a:spcAft>
                <a:spcPts val="800"/>
              </a:spcAft>
            </a:pPr>
            <a:r>
              <a:rPr lang="en-GB" sz="3600" dirty="0">
                <a:effectLst/>
                <a:latin typeface="Comic Sans MS" panose="030F0702030302020204" pitchFamily="66" charset="0"/>
                <a:ea typeface="Calibri" panose="020F0502020204030204" pitchFamily="34" charset="0"/>
                <a:cs typeface="Times New Roman" panose="02020603050405020304" pitchFamily="18" charset="0"/>
              </a:rPr>
              <a:t>Ancient Greece</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800"/>
              </a:spcAft>
            </a:pPr>
            <a:r>
              <a:rPr lang="en-GB" sz="2200" dirty="0">
                <a:effectLst/>
                <a:latin typeface="Comic Sans MS" panose="030F0702030302020204" pitchFamily="66" charset="0"/>
                <a:ea typeface="Calibri" panose="020F0502020204030204" pitchFamily="34" charset="0"/>
                <a:cs typeface="Times New Roman" panose="02020603050405020304" pitchFamily="18" charset="0"/>
              </a:rPr>
              <a:t>776 BC to 146 BC</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2050" name="Picture 2" descr="Image result for ancient greece">
            <a:extLst>
              <a:ext uri="{FF2B5EF4-FFF2-40B4-BE49-F238E27FC236}">
                <a16:creationId xmlns:a16="http://schemas.microsoft.com/office/drawing/2014/main" id="{D2A7FC3F-31ED-403D-8BEA-EE957219B56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67253" y="411576"/>
            <a:ext cx="1852356" cy="123265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3285008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5">
            <a:extLst>
              <a:ext uri="{FF2B5EF4-FFF2-40B4-BE49-F238E27FC236}">
                <a16:creationId xmlns:a16="http://schemas.microsoft.com/office/drawing/2014/main" id="{446E0AA4-1E0E-4A3F-9184-6D87CFDB2D91}"/>
              </a:ext>
            </a:extLst>
          </p:cNvPr>
          <p:cNvSpPr>
            <a:spLocks noGrp="1"/>
          </p:cNvSpPr>
          <p:nvPr>
            <p:ph sz="half" idx="1"/>
          </p:nvPr>
        </p:nvSpPr>
        <p:spPr/>
        <p:txBody>
          <a:bodyPr/>
          <a:lstStyle/>
          <a:p>
            <a:r>
              <a:rPr lang="en-GB" sz="2000" dirty="0"/>
              <a:t>Began around 4 million years ago when the first humans left Africa</a:t>
            </a:r>
          </a:p>
          <a:p>
            <a:r>
              <a:rPr lang="en-GB" sz="2000" dirty="0"/>
              <a:t>First people arrived in Britain 700 000 years ago</a:t>
            </a:r>
          </a:p>
          <a:p>
            <a:r>
              <a:rPr lang="en-GB" sz="2000" dirty="0"/>
              <a:t>There are very early cave paintings in Spain and France</a:t>
            </a:r>
          </a:p>
          <a:p>
            <a:r>
              <a:rPr lang="en-GB" sz="2000" dirty="0"/>
              <a:t>Homo Habilis, early humans from 2000 years ago, started using stone tools</a:t>
            </a:r>
          </a:p>
          <a:p>
            <a:r>
              <a:rPr lang="en-GB" sz="2000" dirty="0"/>
              <a:t>People started using animal hides to create tents</a:t>
            </a:r>
          </a:p>
          <a:p>
            <a:r>
              <a:rPr lang="en-GB" sz="2000" dirty="0"/>
              <a:t>On the Orkney Islands there are 5500 year old stone houses in a small community</a:t>
            </a:r>
          </a:p>
          <a:p>
            <a:endParaRPr lang="en-GB" sz="2000" dirty="0"/>
          </a:p>
          <a:p>
            <a:endParaRPr lang="en-GB" sz="2000" dirty="0"/>
          </a:p>
          <a:p>
            <a:endParaRPr lang="en-GB" dirty="0"/>
          </a:p>
        </p:txBody>
      </p:sp>
      <p:sp>
        <p:nvSpPr>
          <p:cNvPr id="7" name="Content Placeholder 6">
            <a:extLst>
              <a:ext uri="{FF2B5EF4-FFF2-40B4-BE49-F238E27FC236}">
                <a16:creationId xmlns:a16="http://schemas.microsoft.com/office/drawing/2014/main" id="{B64B90B1-0A88-44DE-B73B-D85F7B930AEB}"/>
              </a:ext>
            </a:extLst>
          </p:cNvPr>
          <p:cNvSpPr>
            <a:spLocks noGrp="1"/>
          </p:cNvSpPr>
          <p:nvPr>
            <p:ph sz="half" idx="2"/>
          </p:nvPr>
        </p:nvSpPr>
        <p:spPr>
          <a:xfrm>
            <a:off x="6172200" y="1825625"/>
            <a:ext cx="5181600" cy="4351338"/>
          </a:xfrm>
        </p:spPr>
        <p:txBody>
          <a:bodyPr/>
          <a:lstStyle/>
          <a:p>
            <a:r>
              <a:rPr lang="en-GB" sz="2000" dirty="0"/>
              <a:t>Split into 3 periods: Palaeolithic Age, Mesolithic Age and Neolithic Age</a:t>
            </a:r>
          </a:p>
          <a:p>
            <a:r>
              <a:rPr lang="en-GB" sz="2000" dirty="0"/>
              <a:t>During the Mesolithic Age wolves were domesticated into dogs and used to help hunt for food</a:t>
            </a:r>
          </a:p>
          <a:p>
            <a:r>
              <a:rPr lang="en-GB" sz="2000" dirty="0"/>
              <a:t>12000 BC no more woolly mammoths in Britain</a:t>
            </a:r>
          </a:p>
          <a:p>
            <a:r>
              <a:rPr lang="en-GB" sz="2000" dirty="0"/>
              <a:t>People start to ride horses, create simple pottery and farm</a:t>
            </a:r>
          </a:p>
          <a:p>
            <a:r>
              <a:rPr lang="en-GB" sz="2000" dirty="0"/>
              <a:t>Stone </a:t>
            </a:r>
            <a:r>
              <a:rPr lang="en-GB" sz="2000" dirty="0" err="1"/>
              <a:t>Henge</a:t>
            </a:r>
            <a:r>
              <a:rPr lang="en-GB" sz="2000" dirty="0"/>
              <a:t> is built</a:t>
            </a:r>
          </a:p>
          <a:p>
            <a:r>
              <a:rPr lang="en-GB" sz="2000" dirty="0"/>
              <a:t>People start using wheels</a:t>
            </a:r>
          </a:p>
          <a:p>
            <a:r>
              <a:rPr lang="en-GB" sz="2000" dirty="0"/>
              <a:t>Moved from hunter gatherers to farmers</a:t>
            </a:r>
          </a:p>
          <a:p>
            <a:endParaRPr lang="en-GB" dirty="0"/>
          </a:p>
        </p:txBody>
      </p:sp>
      <p:sp>
        <p:nvSpPr>
          <p:cNvPr id="4" name="Text Box 2">
            <a:extLst>
              <a:ext uri="{FF2B5EF4-FFF2-40B4-BE49-F238E27FC236}">
                <a16:creationId xmlns:a16="http://schemas.microsoft.com/office/drawing/2014/main" id="{91A4C562-31A9-447A-9BD7-ADB10909926D}"/>
              </a:ext>
            </a:extLst>
          </p:cNvPr>
          <p:cNvSpPr txBox="1">
            <a:spLocks noChangeArrowheads="1"/>
          </p:cNvSpPr>
          <p:nvPr/>
        </p:nvSpPr>
        <p:spPr bwMode="auto">
          <a:xfrm>
            <a:off x="1020417" y="304800"/>
            <a:ext cx="10177670" cy="1295400"/>
          </a:xfrm>
          <a:prstGeom prst="rect">
            <a:avLst/>
          </a:prstGeom>
          <a:solidFill>
            <a:srgbClr val="FFFFFF"/>
          </a:solidFill>
          <a:ln w="38100">
            <a:solidFill>
              <a:srgbClr val="000000"/>
            </a:solidFill>
            <a:miter lim="800000"/>
            <a:headEnd/>
            <a:tailEnd/>
          </a:ln>
        </p:spPr>
        <p:txBody>
          <a:bodyPr rot="0" vert="horz" wrap="square" lIns="91440" tIns="45720" rIns="91440" bIns="45720" anchor="t" anchorCtr="0">
            <a:noAutofit/>
          </a:bodyPr>
          <a:lstStyle/>
          <a:p>
            <a:pPr algn="ctr">
              <a:lnSpc>
                <a:spcPct val="107000"/>
              </a:lnSpc>
              <a:spcAft>
                <a:spcPts val="800"/>
              </a:spcAft>
            </a:pPr>
            <a:r>
              <a:rPr lang="en-GB" sz="3600">
                <a:effectLst/>
                <a:latin typeface="Comic Sans MS" panose="030F0702030302020204" pitchFamily="66" charset="0"/>
                <a:ea typeface="Calibri" panose="020F0502020204030204" pitchFamily="34" charset="0"/>
                <a:cs typeface="Times New Roman" panose="02020603050405020304" pitchFamily="18" charset="0"/>
              </a:rPr>
              <a:t>Stone Age</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800"/>
              </a:spcAft>
            </a:pPr>
            <a:r>
              <a:rPr lang="en-GB" sz="2200">
                <a:effectLst/>
                <a:latin typeface="Comic Sans MS" panose="030F0702030302020204" pitchFamily="66" charset="0"/>
                <a:ea typeface="Calibri" panose="020F0502020204030204" pitchFamily="34" charset="0"/>
                <a:cs typeface="Times New Roman" panose="02020603050405020304" pitchFamily="18" charset="0"/>
              </a:rPr>
              <a:t>15 000 BC to 2500 BC</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3076" name="Picture 4" descr="Image result for stone age">
            <a:extLst>
              <a:ext uri="{FF2B5EF4-FFF2-40B4-BE49-F238E27FC236}">
                <a16:creationId xmlns:a16="http://schemas.microsoft.com/office/drawing/2014/main" id="{925A79FE-F212-46CD-BAD7-08E22AA5F9A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61027" y="338358"/>
            <a:ext cx="1561686" cy="126184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5112832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DCE04C6-16C4-4C99-B311-103701935F23}"/>
              </a:ext>
            </a:extLst>
          </p:cNvPr>
          <p:cNvSpPr>
            <a:spLocks noGrp="1"/>
          </p:cNvSpPr>
          <p:nvPr>
            <p:ph sz="half" idx="1"/>
          </p:nvPr>
        </p:nvSpPr>
        <p:spPr/>
        <p:txBody>
          <a:bodyPr>
            <a:normAutofit/>
          </a:bodyPr>
          <a:lstStyle/>
          <a:p>
            <a:r>
              <a:rPr lang="en-GB" sz="2000" dirty="0"/>
              <a:t>Started at different times in different countries</a:t>
            </a:r>
          </a:p>
          <a:p>
            <a:r>
              <a:rPr lang="en-GB" sz="2000" dirty="0"/>
              <a:t>Bronze axes developed leading to advances in wood working</a:t>
            </a:r>
          </a:p>
          <a:p>
            <a:r>
              <a:rPr lang="en-GB" sz="2000" dirty="0"/>
              <a:t>Bell beaker culture arrives with people making detailed pottery for use and as a sign of wealth</a:t>
            </a:r>
          </a:p>
          <a:p>
            <a:r>
              <a:rPr lang="en-GB" sz="2000" dirty="0"/>
              <a:t>Large copper mines are dug (Bronze is an alloy of copper and tin)</a:t>
            </a:r>
          </a:p>
          <a:p>
            <a:r>
              <a:rPr lang="en-GB" sz="2000" dirty="0"/>
              <a:t>People started to make clothing from wool</a:t>
            </a:r>
          </a:p>
          <a:p>
            <a:endParaRPr lang="en-GB" sz="2400" dirty="0"/>
          </a:p>
          <a:p>
            <a:endParaRPr lang="en-GB" dirty="0"/>
          </a:p>
        </p:txBody>
      </p:sp>
      <p:sp>
        <p:nvSpPr>
          <p:cNvPr id="4" name="Content Placeholder 3">
            <a:extLst>
              <a:ext uri="{FF2B5EF4-FFF2-40B4-BE49-F238E27FC236}">
                <a16:creationId xmlns:a16="http://schemas.microsoft.com/office/drawing/2014/main" id="{F328DB48-AE15-4EE9-BD4F-3F052EE6CFB8}"/>
              </a:ext>
            </a:extLst>
          </p:cNvPr>
          <p:cNvSpPr>
            <a:spLocks noGrp="1"/>
          </p:cNvSpPr>
          <p:nvPr>
            <p:ph sz="half" idx="2"/>
          </p:nvPr>
        </p:nvSpPr>
        <p:spPr/>
        <p:txBody>
          <a:bodyPr>
            <a:normAutofit/>
          </a:bodyPr>
          <a:lstStyle/>
          <a:p>
            <a:r>
              <a:rPr lang="en-GB" sz="2000" dirty="0"/>
              <a:t>Tribal culture and Celtic kingdoms start to emerge towards the end of the period</a:t>
            </a:r>
          </a:p>
          <a:p>
            <a:r>
              <a:rPr lang="en-GB" sz="2000" dirty="0"/>
              <a:t>Metal work increases</a:t>
            </a:r>
          </a:p>
          <a:p>
            <a:r>
              <a:rPr lang="en-GB" sz="2000" dirty="0"/>
              <a:t>Small axes and leaf shaped blades are used</a:t>
            </a:r>
          </a:p>
          <a:p>
            <a:r>
              <a:rPr lang="en-GB" sz="2000" dirty="0"/>
              <a:t>Wetter weather forced people to move from the hills to the valleys to find shelter and grow food</a:t>
            </a:r>
          </a:p>
          <a:p>
            <a:r>
              <a:rPr lang="en-GB" sz="2000" dirty="0"/>
              <a:t>Farming spread and a lot of woodland was cut down</a:t>
            </a:r>
          </a:p>
          <a:p>
            <a:r>
              <a:rPr lang="en-GB" sz="2000" dirty="0"/>
              <a:t>People started to use houses for different functions such as sleeping and cooking</a:t>
            </a:r>
          </a:p>
        </p:txBody>
      </p:sp>
      <p:sp>
        <p:nvSpPr>
          <p:cNvPr id="5" name="Text Box 2">
            <a:extLst>
              <a:ext uri="{FF2B5EF4-FFF2-40B4-BE49-F238E27FC236}">
                <a16:creationId xmlns:a16="http://schemas.microsoft.com/office/drawing/2014/main" id="{BAD53D2C-A04A-4D46-8A02-CB6D9B9E1386}"/>
              </a:ext>
            </a:extLst>
          </p:cNvPr>
          <p:cNvSpPr txBox="1">
            <a:spLocks noGrp="1" noChangeArrowheads="1"/>
          </p:cNvSpPr>
          <p:nvPr>
            <p:ph type="title"/>
          </p:nvPr>
        </p:nvSpPr>
        <p:spPr bwMode="auto">
          <a:prstGeom prst="rect">
            <a:avLst/>
          </a:prstGeom>
          <a:solidFill>
            <a:srgbClr val="FFFFFF"/>
          </a:solidFill>
          <a:ln w="38100">
            <a:solidFill>
              <a:srgbClr val="000000"/>
            </a:solidFill>
            <a:miter lim="800000"/>
            <a:headEnd/>
            <a:tailEnd/>
          </a:ln>
        </p:spPr>
        <p:txBody>
          <a:bodyPr rot="0" vert="horz" wrap="square" lIns="91440" tIns="45720" rIns="91440" bIns="45720" anchor="t" anchorCtr="0">
            <a:noAutofit/>
          </a:bodyPr>
          <a:lstStyle/>
          <a:p>
            <a:pPr algn="ctr">
              <a:lnSpc>
                <a:spcPct val="107000"/>
              </a:lnSpc>
              <a:spcAft>
                <a:spcPts val="800"/>
              </a:spcAft>
            </a:pPr>
            <a:r>
              <a:rPr lang="en-GB" sz="3600" dirty="0">
                <a:effectLst/>
                <a:latin typeface="Comic Sans MS" panose="030F0702030302020204" pitchFamily="66" charset="0"/>
                <a:ea typeface="Calibri" panose="020F0502020204030204" pitchFamily="34" charset="0"/>
                <a:cs typeface="Times New Roman" panose="02020603050405020304" pitchFamily="18" charset="0"/>
              </a:rPr>
              <a:t>Bronze Age</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800"/>
              </a:spcAft>
            </a:pPr>
            <a:r>
              <a:rPr lang="en-GB" sz="2200" dirty="0">
                <a:effectLst/>
                <a:latin typeface="Comic Sans MS" panose="030F0702030302020204" pitchFamily="66" charset="0"/>
                <a:ea typeface="Calibri" panose="020F0502020204030204" pitchFamily="34" charset="0"/>
                <a:cs typeface="Times New Roman" panose="02020603050405020304" pitchFamily="18" charset="0"/>
              </a:rPr>
              <a:t>3000 BC to 800 BC</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4098" name="Picture 2" descr="Image result for Bronze age">
            <a:extLst>
              <a:ext uri="{FF2B5EF4-FFF2-40B4-BE49-F238E27FC236}">
                <a16:creationId xmlns:a16="http://schemas.microsoft.com/office/drawing/2014/main" id="{1223E0AF-66C3-43A0-9E3E-310909F31EC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81282" y="310357"/>
            <a:ext cx="3152775" cy="1447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287362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FE5B227-795E-4547-8F10-50454DFF9DE1}"/>
              </a:ext>
            </a:extLst>
          </p:cNvPr>
          <p:cNvSpPr>
            <a:spLocks noGrp="1"/>
          </p:cNvSpPr>
          <p:nvPr>
            <p:ph sz="half" idx="1"/>
          </p:nvPr>
        </p:nvSpPr>
        <p:spPr/>
        <p:txBody>
          <a:bodyPr>
            <a:normAutofit lnSpcReduction="10000"/>
          </a:bodyPr>
          <a:lstStyle/>
          <a:p>
            <a:r>
              <a:rPr lang="en-GB" sz="2000" dirty="0"/>
              <a:t>Lasted for about 800 years in Britain</a:t>
            </a:r>
          </a:p>
          <a:p>
            <a:r>
              <a:rPr lang="en-GB" sz="2000" dirty="0"/>
              <a:t>Iron replaced Bronze as the chosen metal for weapons and tools</a:t>
            </a:r>
          </a:p>
          <a:p>
            <a:r>
              <a:rPr lang="en-GB" sz="2000" dirty="0"/>
              <a:t>Europeans in this period are known as Celts</a:t>
            </a:r>
          </a:p>
          <a:p>
            <a:r>
              <a:rPr lang="en-GB" sz="2000" dirty="0"/>
              <a:t>Iron was smelted using a coal fired furnace and shaped by a smith</a:t>
            </a:r>
          </a:p>
          <a:p>
            <a:r>
              <a:rPr lang="en-GB" sz="2000" dirty="0"/>
              <a:t>People worshiped multiple Gods and Goddesses inhabiting the world around them</a:t>
            </a:r>
          </a:p>
          <a:p>
            <a:r>
              <a:rPr lang="en-GB" sz="2000" dirty="0"/>
              <a:t>Druids and priests were religious leaders who carried out rituals and gave advice</a:t>
            </a:r>
          </a:p>
          <a:p>
            <a:r>
              <a:rPr lang="en-GB" sz="2000" dirty="0"/>
              <a:t>Carpentry tools were developed </a:t>
            </a:r>
          </a:p>
          <a:p>
            <a:r>
              <a:rPr lang="en-GB" sz="2000" dirty="0"/>
              <a:t>100 BC coins are used in Britain for the first time</a:t>
            </a:r>
          </a:p>
        </p:txBody>
      </p:sp>
      <p:sp>
        <p:nvSpPr>
          <p:cNvPr id="4" name="Content Placeholder 3">
            <a:extLst>
              <a:ext uri="{FF2B5EF4-FFF2-40B4-BE49-F238E27FC236}">
                <a16:creationId xmlns:a16="http://schemas.microsoft.com/office/drawing/2014/main" id="{5F8A6B95-34C8-4E93-A66A-81C342218309}"/>
              </a:ext>
            </a:extLst>
          </p:cNvPr>
          <p:cNvSpPr>
            <a:spLocks noGrp="1"/>
          </p:cNvSpPr>
          <p:nvPr>
            <p:ph sz="half" idx="2"/>
          </p:nvPr>
        </p:nvSpPr>
        <p:spPr/>
        <p:txBody>
          <a:bodyPr>
            <a:normAutofit lnSpcReduction="10000"/>
          </a:bodyPr>
          <a:lstStyle/>
          <a:p>
            <a:r>
              <a:rPr lang="en-GB" sz="2000" dirty="0"/>
              <a:t>Iron was easier to work with than bronze and could be shaped into finer objects for weapons and farming </a:t>
            </a:r>
          </a:p>
          <a:p>
            <a:r>
              <a:rPr lang="en-GB" sz="2000" dirty="0"/>
              <a:t>People started constructing hillforts, settlements on hill tops where hundreds of people lived</a:t>
            </a:r>
          </a:p>
          <a:p>
            <a:r>
              <a:rPr lang="en-GB" sz="2000" dirty="0"/>
              <a:t>People lived in round houses with thatched rooves and wattle and daub walls</a:t>
            </a:r>
          </a:p>
          <a:p>
            <a:r>
              <a:rPr lang="en-GB" sz="2000" dirty="0"/>
              <a:t>Britain was mostly settled farming communities</a:t>
            </a:r>
          </a:p>
          <a:p>
            <a:r>
              <a:rPr lang="en-GB" sz="2000" dirty="0"/>
              <a:t>Animals were kept for meat, milk and wool so more woodland was cleared. </a:t>
            </a:r>
          </a:p>
        </p:txBody>
      </p:sp>
      <p:sp>
        <p:nvSpPr>
          <p:cNvPr id="5" name="Text Box 2">
            <a:extLst>
              <a:ext uri="{FF2B5EF4-FFF2-40B4-BE49-F238E27FC236}">
                <a16:creationId xmlns:a16="http://schemas.microsoft.com/office/drawing/2014/main" id="{8FE50AC9-51DF-41A1-A3BB-854C53E711FF}"/>
              </a:ext>
            </a:extLst>
          </p:cNvPr>
          <p:cNvSpPr txBox="1">
            <a:spLocks noGrp="1" noChangeArrowheads="1"/>
          </p:cNvSpPr>
          <p:nvPr>
            <p:ph type="title"/>
          </p:nvPr>
        </p:nvSpPr>
        <p:spPr bwMode="auto">
          <a:prstGeom prst="rect">
            <a:avLst/>
          </a:prstGeom>
          <a:solidFill>
            <a:srgbClr val="FFFFFF"/>
          </a:solidFill>
          <a:ln w="38100">
            <a:solidFill>
              <a:srgbClr val="000000"/>
            </a:solidFill>
            <a:miter lim="800000"/>
            <a:headEnd/>
            <a:tailEnd/>
          </a:ln>
        </p:spPr>
        <p:txBody>
          <a:bodyPr rot="0" vert="horz" wrap="square" lIns="91440" tIns="45720" rIns="91440" bIns="45720" anchor="t" anchorCtr="0">
            <a:noAutofit/>
          </a:bodyPr>
          <a:lstStyle/>
          <a:p>
            <a:pPr algn="ctr">
              <a:lnSpc>
                <a:spcPct val="107000"/>
              </a:lnSpc>
              <a:spcAft>
                <a:spcPts val="800"/>
              </a:spcAft>
            </a:pPr>
            <a:r>
              <a:rPr lang="en-GB" sz="3600">
                <a:effectLst/>
                <a:latin typeface="Comic Sans MS" panose="030F0702030302020204" pitchFamily="66" charset="0"/>
                <a:ea typeface="Calibri" panose="020F0502020204030204" pitchFamily="34" charset="0"/>
                <a:cs typeface="Times New Roman" panose="02020603050405020304" pitchFamily="18" charset="0"/>
              </a:rPr>
              <a:t>Iron Age</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800"/>
              </a:spcAft>
            </a:pPr>
            <a:r>
              <a:rPr lang="en-GB" sz="2200">
                <a:effectLst/>
                <a:latin typeface="Comic Sans MS" panose="030F0702030302020204" pitchFamily="66" charset="0"/>
                <a:ea typeface="Calibri" panose="020F0502020204030204" pitchFamily="34" charset="0"/>
                <a:cs typeface="Times New Roman" panose="02020603050405020304" pitchFamily="18" charset="0"/>
              </a:rPr>
              <a:t>800 BC to AD 43</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5122" name="Picture 2" descr="Image result for Iron age">
            <a:extLst>
              <a:ext uri="{FF2B5EF4-FFF2-40B4-BE49-F238E27FC236}">
                <a16:creationId xmlns:a16="http://schemas.microsoft.com/office/drawing/2014/main" id="{D17CE885-555B-4EC4-86F8-C6472945490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02855" y="365125"/>
            <a:ext cx="1771649" cy="132192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5452473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57C3BD40-7007-4A4D-BD64-D6F11C79D27C}"/>
              </a:ext>
            </a:extLst>
          </p:cNvPr>
          <p:cNvSpPr>
            <a:spLocks noGrp="1"/>
          </p:cNvSpPr>
          <p:nvPr>
            <p:ph sz="half" idx="1"/>
          </p:nvPr>
        </p:nvSpPr>
        <p:spPr/>
        <p:txBody>
          <a:bodyPr>
            <a:normAutofit fontScale="92500" lnSpcReduction="20000"/>
          </a:bodyPr>
          <a:lstStyle/>
          <a:p>
            <a:r>
              <a:rPr lang="en-GB" sz="2000" dirty="0"/>
              <a:t>55 BC Julius Caesar raids the coast for the first time and comes back a year later with more men</a:t>
            </a:r>
          </a:p>
          <a:p>
            <a:r>
              <a:rPr lang="en-GB" sz="2000" dirty="0"/>
              <a:t>The British tribes agreed to pay tributes to Rome</a:t>
            </a:r>
          </a:p>
          <a:p>
            <a:r>
              <a:rPr lang="en-GB" sz="2000" dirty="0"/>
              <a:t>In 43 AD Emperor Claudius’ army invaded and took control of the land</a:t>
            </a:r>
          </a:p>
          <a:p>
            <a:r>
              <a:rPr lang="en-GB" sz="2000" dirty="0"/>
              <a:t>Many Celtic tribes made deals to keep their land</a:t>
            </a:r>
          </a:p>
          <a:p>
            <a:r>
              <a:rPr lang="en-GB" sz="2000" dirty="0"/>
              <a:t>Roman governors were in charge and several tribes rebelled</a:t>
            </a:r>
          </a:p>
          <a:p>
            <a:r>
              <a:rPr lang="en-GB" sz="2000" dirty="0"/>
              <a:t>Boudicca led the Iceni tribe to many victories against the </a:t>
            </a:r>
            <a:r>
              <a:rPr lang="en-GB" sz="2000" dirty="0" err="1"/>
              <a:t>Romas</a:t>
            </a:r>
            <a:r>
              <a:rPr lang="en-GB" sz="2000" dirty="0"/>
              <a:t> until she died in AD 61</a:t>
            </a:r>
          </a:p>
          <a:p>
            <a:r>
              <a:rPr lang="en-GB" sz="2000" dirty="0"/>
              <a:t> The Romans built many forts in an effort to conquer Caledonia </a:t>
            </a:r>
          </a:p>
          <a:p>
            <a:r>
              <a:rPr lang="en-GB" sz="2000" dirty="0"/>
              <a:t>The Pict tribes kept causing trouble so Emperor Hadrian built a wall in AD 122</a:t>
            </a:r>
          </a:p>
          <a:p>
            <a:endParaRPr lang="en-GB" sz="2000" dirty="0"/>
          </a:p>
        </p:txBody>
      </p:sp>
      <p:sp>
        <p:nvSpPr>
          <p:cNvPr id="4" name="Content Placeholder 3">
            <a:extLst>
              <a:ext uri="{FF2B5EF4-FFF2-40B4-BE49-F238E27FC236}">
                <a16:creationId xmlns:a16="http://schemas.microsoft.com/office/drawing/2014/main" id="{B04CB472-07CF-4E92-9112-6C74F9D8A05E}"/>
              </a:ext>
            </a:extLst>
          </p:cNvPr>
          <p:cNvSpPr>
            <a:spLocks noGrp="1"/>
          </p:cNvSpPr>
          <p:nvPr>
            <p:ph sz="half" idx="2"/>
          </p:nvPr>
        </p:nvSpPr>
        <p:spPr/>
        <p:txBody>
          <a:bodyPr>
            <a:normAutofit fontScale="92500" lnSpcReduction="20000"/>
          </a:bodyPr>
          <a:lstStyle/>
          <a:p>
            <a:r>
              <a:rPr lang="en-GB" sz="2000" dirty="0"/>
              <a:t>The Fosse way was one of the first major Roman Roads in Britain. The Romans built over 2000 miles of roads here</a:t>
            </a:r>
          </a:p>
          <a:p>
            <a:r>
              <a:rPr lang="en-GB" sz="2000" dirty="0"/>
              <a:t>The Romans built steam heated bath houses and transported water to them using aqueducts. The Baths also had gyms.</a:t>
            </a:r>
          </a:p>
          <a:p>
            <a:r>
              <a:rPr lang="en-GB" sz="2000" dirty="0"/>
              <a:t>The Romans worshipped many Gods, some the same as the Greeks but with different names.</a:t>
            </a:r>
          </a:p>
          <a:p>
            <a:r>
              <a:rPr lang="en-GB" sz="2000" dirty="0"/>
              <a:t>In 313 Emperor Constantine converted Rome to Christianity</a:t>
            </a:r>
          </a:p>
          <a:p>
            <a:r>
              <a:rPr lang="en-GB" sz="2000" dirty="0"/>
              <a:t>The Romans slowly left Britain at different times from different places as the Angles, Saxons and Franks advanced</a:t>
            </a:r>
          </a:p>
          <a:p>
            <a:endParaRPr lang="en-GB" sz="2000" dirty="0"/>
          </a:p>
        </p:txBody>
      </p:sp>
      <p:sp>
        <p:nvSpPr>
          <p:cNvPr id="5" name="Text Box 2">
            <a:extLst>
              <a:ext uri="{FF2B5EF4-FFF2-40B4-BE49-F238E27FC236}">
                <a16:creationId xmlns:a16="http://schemas.microsoft.com/office/drawing/2014/main" id="{9551B0BA-9BC3-43E9-94BD-9DBF956B2B38}"/>
              </a:ext>
            </a:extLst>
          </p:cNvPr>
          <p:cNvSpPr txBox="1">
            <a:spLocks noGrp="1" noChangeArrowheads="1"/>
          </p:cNvSpPr>
          <p:nvPr>
            <p:ph type="title"/>
          </p:nvPr>
        </p:nvSpPr>
        <p:spPr bwMode="auto">
          <a:prstGeom prst="rect">
            <a:avLst/>
          </a:prstGeom>
          <a:solidFill>
            <a:srgbClr val="FFFFFF"/>
          </a:solidFill>
          <a:ln w="38100">
            <a:solidFill>
              <a:srgbClr val="000000"/>
            </a:solidFill>
            <a:miter lim="800000"/>
            <a:headEnd/>
            <a:tailEnd/>
          </a:ln>
        </p:spPr>
        <p:txBody>
          <a:bodyPr rot="0" vert="horz" wrap="square" lIns="91440" tIns="45720" rIns="91440" bIns="45720" anchor="t" anchorCtr="0">
            <a:noAutofit/>
          </a:bodyPr>
          <a:lstStyle/>
          <a:p>
            <a:pPr algn="ctr">
              <a:lnSpc>
                <a:spcPct val="107000"/>
              </a:lnSpc>
              <a:spcAft>
                <a:spcPts val="800"/>
              </a:spcAft>
            </a:pPr>
            <a:r>
              <a:rPr lang="en-GB" sz="3600">
                <a:effectLst/>
                <a:latin typeface="Comic Sans MS" panose="030F0702030302020204" pitchFamily="66" charset="0"/>
                <a:ea typeface="Calibri" panose="020F0502020204030204" pitchFamily="34" charset="0"/>
                <a:cs typeface="Times New Roman" panose="02020603050405020304" pitchFamily="18" charset="0"/>
              </a:rPr>
              <a:t>Romans in Britain</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800"/>
              </a:spcAft>
            </a:pPr>
            <a:r>
              <a:rPr lang="en-GB" sz="2200">
                <a:effectLst/>
                <a:latin typeface="Comic Sans MS" panose="030F0702030302020204" pitchFamily="66" charset="0"/>
                <a:ea typeface="Calibri" panose="020F0502020204030204" pitchFamily="34" charset="0"/>
                <a:cs typeface="Times New Roman" panose="02020603050405020304" pitchFamily="18" charset="0"/>
              </a:rPr>
              <a:t>AD 43 to AD 410</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6146" name="Picture 2" descr="Image result for romans in Briatin">
            <a:extLst>
              <a:ext uri="{FF2B5EF4-FFF2-40B4-BE49-F238E27FC236}">
                <a16:creationId xmlns:a16="http://schemas.microsoft.com/office/drawing/2014/main" id="{B05C054F-ADDD-40C8-89D9-486C303229A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08434" y="365125"/>
            <a:ext cx="2367076" cy="132556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8067406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0D47104-DD6E-48A0-B3C2-79AA25524CC8}"/>
              </a:ext>
            </a:extLst>
          </p:cNvPr>
          <p:cNvSpPr>
            <a:spLocks noGrp="1"/>
          </p:cNvSpPr>
          <p:nvPr>
            <p:ph sz="half" idx="1"/>
          </p:nvPr>
        </p:nvSpPr>
        <p:spPr/>
        <p:txBody>
          <a:bodyPr>
            <a:normAutofit fontScale="55000" lnSpcReduction="20000"/>
          </a:bodyPr>
          <a:lstStyle/>
          <a:p>
            <a:r>
              <a:rPr lang="en-GB" dirty="0"/>
              <a:t>The Vikings started raiding in long ships from Scandinavia from 787 AD</a:t>
            </a:r>
          </a:p>
          <a:p>
            <a:r>
              <a:rPr lang="en-GB" dirty="0"/>
              <a:t>They were looking for things to steal and trade</a:t>
            </a:r>
          </a:p>
          <a:p>
            <a:r>
              <a:rPr lang="en-GB" dirty="0"/>
              <a:t>In AD 866 they captured York</a:t>
            </a:r>
          </a:p>
          <a:p>
            <a:r>
              <a:rPr lang="en-GB" dirty="0"/>
              <a:t>Alfred the Great in Wessex kept them out of the south for a while but they decided to settle here and eventually Wessex was the only kingdom left not controlled by Vikings</a:t>
            </a:r>
          </a:p>
          <a:p>
            <a:r>
              <a:rPr lang="en-GB" dirty="0"/>
              <a:t>Most Vikings lived on farms</a:t>
            </a:r>
          </a:p>
          <a:p>
            <a:r>
              <a:rPr lang="en-GB" dirty="0"/>
              <a:t>Vikings believed in Gods like Thor and Odin but eventually converted to Christianity</a:t>
            </a:r>
          </a:p>
          <a:p>
            <a:r>
              <a:rPr lang="en-GB" dirty="0"/>
              <a:t>Vikings lived in houses made of wood, stone and wattle and daub</a:t>
            </a:r>
          </a:p>
          <a:p>
            <a:r>
              <a:rPr lang="en-GB" dirty="0"/>
              <a:t>Anglo-Saxons once worshipped lots of different gods that they believed controlled all areas of life, but around the 7th century many converted to Christianity after the arrival of the missionary St. Augustine from Rome</a:t>
            </a:r>
          </a:p>
          <a:p>
            <a:r>
              <a:rPr lang="en-GB" dirty="0"/>
              <a:t>Beowulf is an Anglo-Saxon heroic poem (3182 lines long) which tells us a lot about life in Anglo-Saxon times (though it is not set in England but in Scandinavia).</a:t>
            </a:r>
          </a:p>
        </p:txBody>
      </p:sp>
      <p:sp>
        <p:nvSpPr>
          <p:cNvPr id="4" name="Content Placeholder 3">
            <a:extLst>
              <a:ext uri="{FF2B5EF4-FFF2-40B4-BE49-F238E27FC236}">
                <a16:creationId xmlns:a16="http://schemas.microsoft.com/office/drawing/2014/main" id="{AD817CF4-EE7A-48C7-AD48-5E3126C8C9A7}"/>
              </a:ext>
            </a:extLst>
          </p:cNvPr>
          <p:cNvSpPr>
            <a:spLocks noGrp="1"/>
          </p:cNvSpPr>
          <p:nvPr>
            <p:ph sz="half" idx="2"/>
          </p:nvPr>
        </p:nvSpPr>
        <p:spPr/>
        <p:txBody>
          <a:bodyPr>
            <a:normAutofit fontScale="55000" lnSpcReduction="20000"/>
          </a:bodyPr>
          <a:lstStyle/>
          <a:p>
            <a:r>
              <a:rPr lang="en-GB" dirty="0"/>
              <a:t>The letters of the Viking alphabet were called runes</a:t>
            </a:r>
          </a:p>
          <a:p>
            <a:r>
              <a:rPr lang="en-GB" dirty="0"/>
              <a:t>Vikings told stories known as sagas and made up riddles</a:t>
            </a:r>
          </a:p>
          <a:p>
            <a:r>
              <a:rPr lang="en-GB" dirty="0"/>
              <a:t>Vikings made objects from leather, wore intricate jewellery and ate from wooden bowls</a:t>
            </a:r>
          </a:p>
          <a:p>
            <a:r>
              <a:rPr lang="en-GB" dirty="0"/>
              <a:t>Alfred the Great made a deal with King </a:t>
            </a:r>
            <a:r>
              <a:rPr lang="en-GB" dirty="0" err="1"/>
              <a:t>Guthrum</a:t>
            </a:r>
            <a:r>
              <a:rPr lang="en-GB" dirty="0"/>
              <a:t> and gave the Vikings control of the East. Various Viking and Anglo-Saxons kings then ruled.</a:t>
            </a:r>
          </a:p>
          <a:p>
            <a:r>
              <a:rPr lang="en-GB" dirty="0"/>
              <a:t>Different kingdoms had different laws but there were no prisons and punishments were brutal</a:t>
            </a:r>
          </a:p>
          <a:p>
            <a:r>
              <a:rPr lang="en-GB" dirty="0"/>
              <a:t>A jury would decide if a defendant was guilty or innocent. If no decisions was reached there would be a trial by ordeal to let God decide</a:t>
            </a:r>
          </a:p>
          <a:p>
            <a:r>
              <a:rPr lang="en-GB" dirty="0"/>
              <a:t>Some of our modern English words, such as the days of the week, come from the Anglo-Saxon language (sometimes called Old English).</a:t>
            </a:r>
          </a:p>
          <a:p>
            <a:r>
              <a:rPr lang="en-GB" dirty="0"/>
              <a:t>In 1066 Harold II fought William Duke of Normandy at the Battle of Hastings and lost </a:t>
            </a:r>
          </a:p>
          <a:p>
            <a:endParaRPr lang="en-GB" dirty="0"/>
          </a:p>
        </p:txBody>
      </p:sp>
      <p:sp>
        <p:nvSpPr>
          <p:cNvPr id="5" name="Text Box 2">
            <a:extLst>
              <a:ext uri="{FF2B5EF4-FFF2-40B4-BE49-F238E27FC236}">
                <a16:creationId xmlns:a16="http://schemas.microsoft.com/office/drawing/2014/main" id="{3A525E33-6C26-4CB5-840E-EFA679C0F015}"/>
              </a:ext>
            </a:extLst>
          </p:cNvPr>
          <p:cNvSpPr txBox="1">
            <a:spLocks noGrp="1" noChangeArrowheads="1"/>
          </p:cNvSpPr>
          <p:nvPr>
            <p:ph type="title"/>
          </p:nvPr>
        </p:nvSpPr>
        <p:spPr bwMode="auto">
          <a:prstGeom prst="rect">
            <a:avLst/>
          </a:prstGeom>
          <a:solidFill>
            <a:srgbClr val="FFFFFF"/>
          </a:solidFill>
          <a:ln w="38100">
            <a:solidFill>
              <a:srgbClr val="000000"/>
            </a:solidFill>
            <a:miter lim="800000"/>
            <a:headEnd/>
            <a:tailEnd/>
          </a:ln>
        </p:spPr>
        <p:txBody>
          <a:bodyPr rot="0" vert="horz" wrap="square" lIns="91440" tIns="45720" rIns="91440" bIns="45720" anchor="t" anchorCtr="0">
            <a:noAutofit/>
          </a:bodyPr>
          <a:lstStyle/>
          <a:p>
            <a:pPr algn="ctr">
              <a:lnSpc>
                <a:spcPct val="107000"/>
              </a:lnSpc>
              <a:spcAft>
                <a:spcPts val="800"/>
              </a:spcAft>
            </a:pPr>
            <a:r>
              <a:rPr lang="en-GB" sz="3600" dirty="0">
                <a:effectLst/>
                <a:latin typeface="Comic Sans MS" panose="030F0702030302020204" pitchFamily="66" charset="0"/>
                <a:ea typeface="Calibri" panose="020F0502020204030204" pitchFamily="34" charset="0"/>
                <a:cs typeface="Times New Roman" panose="02020603050405020304" pitchFamily="18" charset="0"/>
              </a:rPr>
              <a:t>Vikings and Anglo Saxons</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800"/>
              </a:spcAft>
            </a:pPr>
            <a:r>
              <a:rPr lang="en-GB" sz="2200" dirty="0">
                <a:effectLst/>
                <a:latin typeface="Comic Sans MS" panose="030F0702030302020204" pitchFamily="66" charset="0"/>
                <a:ea typeface="Calibri" panose="020F0502020204030204" pitchFamily="34" charset="0"/>
                <a:cs typeface="Times New Roman" panose="02020603050405020304" pitchFamily="18" charset="0"/>
              </a:rPr>
              <a:t>AD 793-1066     449 - 1066</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7170" name="Picture 2" descr="Image result for king alfred">
            <a:extLst>
              <a:ext uri="{FF2B5EF4-FFF2-40B4-BE49-F238E27FC236}">
                <a16:creationId xmlns:a16="http://schemas.microsoft.com/office/drawing/2014/main" id="{FC51469D-71A6-4948-829E-A338BFBCD85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60614" y="306714"/>
            <a:ext cx="1144748" cy="144238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7292883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27D24F2-FD61-41D2-AF73-DDD94FABD998}"/>
              </a:ext>
            </a:extLst>
          </p:cNvPr>
          <p:cNvSpPr>
            <a:spLocks noGrp="1"/>
          </p:cNvSpPr>
          <p:nvPr>
            <p:ph sz="half" idx="1"/>
          </p:nvPr>
        </p:nvSpPr>
        <p:spPr/>
        <p:txBody>
          <a:bodyPr>
            <a:normAutofit fontScale="70000" lnSpcReduction="20000"/>
          </a:bodyPr>
          <a:lstStyle/>
          <a:p>
            <a:r>
              <a:rPr lang="en-GB" dirty="0"/>
              <a:t>The Normans came from northern France, in a region called Normandy. The first Norman King was William I who defeated King Harold at the Battle of Hastings in 1066</a:t>
            </a:r>
          </a:p>
          <a:p>
            <a:r>
              <a:rPr lang="en-GB" dirty="0"/>
              <a:t>The Bayeux Tapestry tells a story in pictures about the Norman invasion of Britain and the Battle of Hastings. It is held in France but was probably made by nuns near Canterbury</a:t>
            </a:r>
          </a:p>
          <a:p>
            <a:r>
              <a:rPr lang="en-GB" dirty="0"/>
              <a:t>William wanted to know who lived here and who owned what so he sent out government officials to survey the land in 1086. The result was the Domesday Book. </a:t>
            </a:r>
          </a:p>
          <a:p>
            <a:r>
              <a:rPr lang="en-GB" dirty="0"/>
              <a:t>The Normans built wooden houses covered in a mixture of mud, dung and straw, which kept them warm in the winter.</a:t>
            </a:r>
          </a:p>
          <a:p>
            <a:endParaRPr lang="en-GB" dirty="0"/>
          </a:p>
        </p:txBody>
      </p:sp>
      <p:sp>
        <p:nvSpPr>
          <p:cNvPr id="4" name="Content Placeholder 3">
            <a:extLst>
              <a:ext uri="{FF2B5EF4-FFF2-40B4-BE49-F238E27FC236}">
                <a16:creationId xmlns:a16="http://schemas.microsoft.com/office/drawing/2014/main" id="{41ACFA4B-6717-4F4A-9FB2-67DAF116010B}"/>
              </a:ext>
            </a:extLst>
          </p:cNvPr>
          <p:cNvSpPr>
            <a:spLocks noGrp="1"/>
          </p:cNvSpPr>
          <p:nvPr>
            <p:ph sz="half" idx="2"/>
          </p:nvPr>
        </p:nvSpPr>
        <p:spPr/>
        <p:txBody>
          <a:bodyPr>
            <a:normAutofit fontScale="70000" lnSpcReduction="20000"/>
          </a:bodyPr>
          <a:lstStyle/>
          <a:p>
            <a:pPr fontAlgn="base"/>
            <a:r>
              <a:rPr lang="en-GB" dirty="0"/>
              <a:t>The Normans built some of the first stone castles in England, including Windsor Castle and the Tower of London. They wanted to make sure that they could defend England from any more invaders</a:t>
            </a:r>
          </a:p>
          <a:p>
            <a:r>
              <a:rPr lang="en-GB" dirty="0"/>
              <a:t>After the Norman invasion there was a Feudal system with William and his French knights and barons at the top and lowly serfs at the bottom. </a:t>
            </a:r>
          </a:p>
          <a:p>
            <a:r>
              <a:rPr lang="en-GB" dirty="0"/>
              <a:t>The law and the language were affected and we still use many Norman French words today.</a:t>
            </a:r>
          </a:p>
        </p:txBody>
      </p:sp>
      <p:sp>
        <p:nvSpPr>
          <p:cNvPr id="5" name="Text Box 2">
            <a:extLst>
              <a:ext uri="{FF2B5EF4-FFF2-40B4-BE49-F238E27FC236}">
                <a16:creationId xmlns:a16="http://schemas.microsoft.com/office/drawing/2014/main" id="{FE420ACB-BE7E-4DD7-934F-5CF9E8454133}"/>
              </a:ext>
            </a:extLst>
          </p:cNvPr>
          <p:cNvSpPr txBox="1">
            <a:spLocks noGrp="1" noChangeArrowheads="1"/>
          </p:cNvSpPr>
          <p:nvPr>
            <p:ph type="title"/>
          </p:nvPr>
        </p:nvSpPr>
        <p:spPr bwMode="auto">
          <a:xfrm>
            <a:off x="838200" y="365125"/>
            <a:ext cx="10515600" cy="1325563"/>
          </a:xfrm>
          <a:prstGeom prst="rect">
            <a:avLst/>
          </a:prstGeom>
          <a:solidFill>
            <a:srgbClr val="FFFFFF"/>
          </a:solidFill>
          <a:ln w="38100">
            <a:solidFill>
              <a:srgbClr val="000000"/>
            </a:solidFill>
            <a:miter lim="800000"/>
            <a:headEnd/>
            <a:tailEnd/>
          </a:ln>
        </p:spPr>
        <p:txBody>
          <a:bodyPr rot="0" vert="horz" wrap="square" lIns="91440" tIns="45720" rIns="91440" bIns="45720" anchor="t" anchorCtr="0">
            <a:noAutofit/>
          </a:bodyPr>
          <a:lstStyle/>
          <a:p>
            <a:pPr algn="ctr">
              <a:lnSpc>
                <a:spcPct val="107000"/>
              </a:lnSpc>
              <a:spcAft>
                <a:spcPts val="800"/>
              </a:spcAft>
            </a:pPr>
            <a:r>
              <a:rPr lang="en-GB" sz="3600">
                <a:effectLst/>
                <a:latin typeface="Comic Sans MS" panose="030F0702030302020204" pitchFamily="66" charset="0"/>
                <a:ea typeface="Calibri" panose="020F0502020204030204" pitchFamily="34" charset="0"/>
                <a:cs typeface="Times New Roman" panose="02020603050405020304" pitchFamily="18" charset="0"/>
              </a:rPr>
              <a:t>Normans</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800"/>
              </a:spcAft>
            </a:pPr>
            <a:r>
              <a:rPr lang="en-GB" sz="2200">
                <a:effectLst/>
                <a:latin typeface="Comic Sans MS" panose="030F0702030302020204" pitchFamily="66" charset="0"/>
                <a:ea typeface="Calibri" panose="020F0502020204030204" pitchFamily="34" charset="0"/>
                <a:cs typeface="Times New Roman" panose="02020603050405020304" pitchFamily="18" charset="0"/>
              </a:rPr>
              <a:t>1066 to 1154</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2052" name="Picture 4" descr="Detail from the Bayeux tapestry, which depicts the Norman conquest of England in 1066. (DeAgostini/Getty Images) ">
            <a:extLst>
              <a:ext uri="{FF2B5EF4-FFF2-40B4-BE49-F238E27FC236}">
                <a16:creationId xmlns:a16="http://schemas.microsoft.com/office/drawing/2014/main" id="{E4E7C057-C14D-4FC9-A7FB-A544BBC8F85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97451" y="365125"/>
            <a:ext cx="1989949" cy="132556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63296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04B6D31-FDA0-4F5D-BFC0-B9B8122AA3AA}"/>
              </a:ext>
            </a:extLst>
          </p:cNvPr>
          <p:cNvSpPr>
            <a:spLocks noGrp="1"/>
          </p:cNvSpPr>
          <p:nvPr>
            <p:ph sz="half" idx="1"/>
          </p:nvPr>
        </p:nvSpPr>
        <p:spPr/>
        <p:txBody>
          <a:bodyPr>
            <a:normAutofit fontScale="55000" lnSpcReduction="20000"/>
          </a:bodyPr>
          <a:lstStyle/>
          <a:p>
            <a:pPr fontAlgn="base"/>
            <a:r>
              <a:rPr lang="en-GB" dirty="0"/>
              <a:t>1399 Henry Bolingbroke took over the throne and became the first king from the house of Lancaster (Henry IV), ending the rule of Norman kings</a:t>
            </a:r>
          </a:p>
          <a:p>
            <a:pPr fontAlgn="base"/>
            <a:r>
              <a:rPr lang="en-GB" dirty="0"/>
              <a:t>1415: Henry V defeats the French at Agincourt</a:t>
            </a:r>
          </a:p>
          <a:p>
            <a:pPr fontAlgn="base"/>
            <a:r>
              <a:rPr lang="en-GB" dirty="0"/>
              <a:t>Pope Urban II’s official call for “holy war” in 1095 started the first crusade to the Holy Land</a:t>
            </a:r>
          </a:p>
          <a:p>
            <a:pPr fontAlgn="base"/>
            <a:r>
              <a:rPr lang="en-GB" dirty="0"/>
              <a:t>Archbishop of Canterbury, Thomas Becket was murdered in Canterbury Cathedral in 1170, after knights misinterpreted orders from Henry II. The site then became hugely important for pilgrims. </a:t>
            </a:r>
          </a:p>
          <a:p>
            <a:pPr fontAlgn="base"/>
            <a:r>
              <a:rPr lang="en-GB" dirty="0"/>
              <a:t>The Middle Ages famously features great examples of extreme religiosity: mystics, saints, the flagellants, mass pilgrimage </a:t>
            </a:r>
            <a:r>
              <a:rPr lang="en-GB" dirty="0" err="1"/>
              <a:t>etc.But</a:t>
            </a:r>
            <a:r>
              <a:rPr lang="en-GB" dirty="0"/>
              <a:t> it would be wrong to assume that people were always very focused on God and religion.</a:t>
            </a:r>
          </a:p>
          <a:p>
            <a:r>
              <a:rPr lang="en-GB" dirty="0"/>
              <a:t>The summer of 1348 saw the first outbreak of the bubonic plague in England. The disease is estimated to have killed between a third and a half of the population. </a:t>
            </a:r>
          </a:p>
          <a:p>
            <a:r>
              <a:rPr lang="en-GB" dirty="0"/>
              <a:t>In the cities, people had all kinds of jobs: merchants, salesmen, carpenters, butchers, weavers, food sellers, architects, painters, jugglers</a:t>
            </a:r>
          </a:p>
          <a:p>
            <a:endParaRPr lang="en-GB" dirty="0"/>
          </a:p>
        </p:txBody>
      </p:sp>
      <p:sp>
        <p:nvSpPr>
          <p:cNvPr id="4" name="Content Placeholder 3">
            <a:extLst>
              <a:ext uri="{FF2B5EF4-FFF2-40B4-BE49-F238E27FC236}">
                <a16:creationId xmlns:a16="http://schemas.microsoft.com/office/drawing/2014/main" id="{6BACB7DD-64CA-4E65-AD8E-4D77FC2EF677}"/>
              </a:ext>
            </a:extLst>
          </p:cNvPr>
          <p:cNvSpPr>
            <a:spLocks noGrp="1"/>
          </p:cNvSpPr>
          <p:nvPr>
            <p:ph sz="half" idx="2"/>
          </p:nvPr>
        </p:nvSpPr>
        <p:spPr/>
        <p:txBody>
          <a:bodyPr>
            <a:normAutofit fontScale="55000" lnSpcReduction="20000"/>
          </a:bodyPr>
          <a:lstStyle/>
          <a:p>
            <a:r>
              <a:rPr lang="en-GB" dirty="0"/>
              <a:t>Many peasants were free men – and women – and owned their own land, while others who were to some degree ‘unfree’ in fact bought and sold land and goods, much like other free men.</a:t>
            </a:r>
          </a:p>
          <a:p>
            <a:r>
              <a:rPr lang="en-GB" dirty="0"/>
              <a:t>In the 12</a:t>
            </a:r>
            <a:r>
              <a:rPr lang="en-GB" baseline="30000" dirty="0"/>
              <a:t>th</a:t>
            </a:r>
            <a:r>
              <a:rPr lang="en-GB" dirty="0"/>
              <a:t> century Medieval intellectuals also had a ‘renaissance’ of classical learning and rhetoric. </a:t>
            </a:r>
          </a:p>
          <a:p>
            <a:r>
              <a:rPr lang="en-GB" dirty="0"/>
              <a:t>Sealed by King John at Runnymede on 15 June 1215, Magna Carta (meaning ‘great charter’) has become one of the founding documents of the English legal system. John was reluctantly forced to sign Magna Carta as part of peace negotiations with rebel barons</a:t>
            </a:r>
          </a:p>
          <a:p>
            <a:r>
              <a:rPr lang="en-GB" dirty="0"/>
              <a:t>In 1314 at the battle of Bannockburn Scottish leader Robert the Bruce took on the English king Edward II in a pivotal conflict in Scotland’s fight for independence. Robert the Bruce’s victory proved decisive for Scotland, In 1324 Robert finally gained papal recognition as king of Scotland.</a:t>
            </a:r>
          </a:p>
          <a:p>
            <a:r>
              <a:rPr lang="en-GB" dirty="0"/>
              <a:t>The first large-scale uprising in English history, the Peasants’ Revolt of 1381 threatened to overturn the existing social structure and undermine the country’s ruling elite.</a:t>
            </a:r>
          </a:p>
          <a:p>
            <a:r>
              <a:rPr lang="en-GB" dirty="0"/>
              <a:t>1485: Richard III is defeated at the battle of Bosworth by Henry Tudor (Henry VII)</a:t>
            </a:r>
          </a:p>
          <a:p>
            <a:endParaRPr lang="en-GB" dirty="0"/>
          </a:p>
          <a:p>
            <a:endParaRPr lang="en-GB" dirty="0"/>
          </a:p>
        </p:txBody>
      </p:sp>
      <p:sp>
        <p:nvSpPr>
          <p:cNvPr id="5" name="Text Box 2">
            <a:extLst>
              <a:ext uri="{FF2B5EF4-FFF2-40B4-BE49-F238E27FC236}">
                <a16:creationId xmlns:a16="http://schemas.microsoft.com/office/drawing/2014/main" id="{77DB840C-8D0D-4CFE-96EA-876A1904D822}"/>
              </a:ext>
            </a:extLst>
          </p:cNvPr>
          <p:cNvSpPr txBox="1">
            <a:spLocks noGrp="1" noChangeArrowheads="1"/>
          </p:cNvSpPr>
          <p:nvPr>
            <p:ph type="title"/>
          </p:nvPr>
        </p:nvSpPr>
        <p:spPr bwMode="auto">
          <a:xfrm>
            <a:off x="838200" y="365125"/>
            <a:ext cx="10590816" cy="1333726"/>
          </a:xfrm>
          <a:prstGeom prst="rect">
            <a:avLst/>
          </a:prstGeom>
          <a:solidFill>
            <a:srgbClr val="FFFFFF"/>
          </a:solidFill>
          <a:ln w="38100">
            <a:solidFill>
              <a:srgbClr val="000000"/>
            </a:solidFill>
            <a:miter lim="800000"/>
            <a:headEnd/>
            <a:tailEnd/>
          </a:ln>
        </p:spPr>
        <p:txBody>
          <a:bodyPr rot="0" vert="horz" wrap="square" lIns="91440" tIns="45720" rIns="91440" bIns="45720" anchor="t" anchorCtr="0">
            <a:noAutofit/>
          </a:bodyPr>
          <a:lstStyle/>
          <a:p>
            <a:pPr algn="ctr">
              <a:lnSpc>
                <a:spcPct val="107000"/>
              </a:lnSpc>
              <a:spcAft>
                <a:spcPts val="800"/>
              </a:spcAft>
            </a:pPr>
            <a:r>
              <a:rPr lang="en-GB" sz="3600" dirty="0">
                <a:effectLst/>
                <a:latin typeface="Comic Sans MS" panose="030F0702030302020204" pitchFamily="66" charset="0"/>
                <a:ea typeface="Calibri" panose="020F0502020204030204" pitchFamily="34" charset="0"/>
                <a:cs typeface="Times New Roman" panose="02020603050405020304" pitchFamily="18" charset="0"/>
              </a:rPr>
              <a:t>Middle Ages</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800"/>
              </a:spcAft>
            </a:pPr>
            <a:r>
              <a:rPr lang="en-GB" sz="2200" dirty="0">
                <a:effectLst/>
                <a:latin typeface="Comic Sans MS" panose="030F0702030302020204" pitchFamily="66" charset="0"/>
                <a:ea typeface="Calibri" panose="020F0502020204030204" pitchFamily="34" charset="0"/>
                <a:cs typeface="Times New Roman" panose="02020603050405020304" pitchFamily="18" charset="0"/>
              </a:rPr>
              <a:t>1154 to 1485</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1026" name="Picture 2" descr="A French 15th-century covered market">
            <a:extLst>
              <a:ext uri="{FF2B5EF4-FFF2-40B4-BE49-F238E27FC236}">
                <a16:creationId xmlns:a16="http://schemas.microsoft.com/office/drawing/2014/main" id="{BAF8FACB-19F4-4ACB-9025-3FB3DB2193D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01218" y="416485"/>
            <a:ext cx="1848000" cy="123100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9185882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A8849C05-DC05-4921-B679-3FC981ACCD41}"/>
              </a:ext>
            </a:extLst>
          </p:cNvPr>
          <p:cNvSpPr>
            <a:spLocks noGrp="1"/>
          </p:cNvSpPr>
          <p:nvPr>
            <p:ph sz="half" idx="1"/>
          </p:nvPr>
        </p:nvSpPr>
        <p:spPr/>
        <p:txBody>
          <a:bodyPr>
            <a:normAutofit fontScale="92500" lnSpcReduction="10000"/>
          </a:bodyPr>
          <a:lstStyle/>
          <a:p>
            <a:r>
              <a:rPr lang="en-GB" sz="1800" dirty="0"/>
              <a:t>The first Tudor monarch was King Henry VII who claimed the throne when his forces defeated Richard III at the Battle of Bosworth Field in 1485</a:t>
            </a:r>
          </a:p>
          <a:p>
            <a:r>
              <a:rPr lang="en-GB" sz="1800" dirty="0"/>
              <a:t>The Tudor rose was created when Henry VII brought an end to the Wars of the Roses (an ongoing battle between two royal groups – the House of Lancaster and the House of York).  He joined the White Rose of York with the Red Rose of Lancaster, creating the Union Rose (or Tudor Rose)</a:t>
            </a:r>
          </a:p>
          <a:p>
            <a:r>
              <a:rPr lang="en-GB" sz="1800" dirty="0"/>
              <a:t>During 118 years of Tudor rule, England became richer than ever before. As the country became wealthier, towns grew, beautiful houses were built and schools and colleges were set up. Arts and crafts flourished. England was home to great painters, writers and musicians.</a:t>
            </a:r>
          </a:p>
          <a:p>
            <a:r>
              <a:rPr lang="en-GB" sz="1800" dirty="0"/>
              <a:t>In 1534, Henry broke away from the Catholic Church and proclaimed himself head of the Church of England.</a:t>
            </a:r>
          </a:p>
          <a:p>
            <a:endParaRPr lang="en-GB" dirty="0"/>
          </a:p>
        </p:txBody>
      </p:sp>
      <p:sp>
        <p:nvSpPr>
          <p:cNvPr id="5" name="Text Box 2">
            <a:extLst>
              <a:ext uri="{FF2B5EF4-FFF2-40B4-BE49-F238E27FC236}">
                <a16:creationId xmlns:a16="http://schemas.microsoft.com/office/drawing/2014/main" id="{A352DE71-CCDF-46F8-9A3D-893D535FB415}"/>
              </a:ext>
            </a:extLst>
          </p:cNvPr>
          <p:cNvSpPr txBox="1">
            <a:spLocks noGrp="1" noChangeArrowheads="1"/>
          </p:cNvSpPr>
          <p:nvPr>
            <p:ph type="title"/>
          </p:nvPr>
        </p:nvSpPr>
        <p:spPr bwMode="auto">
          <a:prstGeom prst="rect">
            <a:avLst/>
          </a:prstGeom>
          <a:solidFill>
            <a:srgbClr val="FFFFFF"/>
          </a:solidFill>
          <a:ln w="38100">
            <a:solidFill>
              <a:srgbClr val="000000"/>
            </a:solidFill>
            <a:miter lim="800000"/>
            <a:headEnd/>
            <a:tailEnd/>
          </a:ln>
        </p:spPr>
        <p:txBody>
          <a:bodyPr rot="0" vert="horz" wrap="square" lIns="91440" tIns="45720" rIns="91440" bIns="45720" anchor="t" anchorCtr="0">
            <a:noAutofit/>
          </a:bodyPr>
          <a:lstStyle/>
          <a:p>
            <a:pPr algn="ctr">
              <a:lnSpc>
                <a:spcPct val="107000"/>
              </a:lnSpc>
              <a:spcAft>
                <a:spcPts val="800"/>
              </a:spcAft>
            </a:pPr>
            <a:r>
              <a:rPr lang="en-GB" sz="3600" dirty="0">
                <a:effectLst/>
                <a:latin typeface="Comic Sans MS" panose="030F0702030302020204" pitchFamily="66" charset="0"/>
                <a:ea typeface="Calibri" panose="020F0502020204030204" pitchFamily="34" charset="0"/>
                <a:cs typeface="Times New Roman" panose="02020603050405020304" pitchFamily="18" charset="0"/>
              </a:rPr>
              <a:t>The Tudors</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800"/>
              </a:spcAft>
            </a:pPr>
            <a:r>
              <a:rPr lang="en-GB" sz="2200" dirty="0">
                <a:effectLst/>
                <a:latin typeface="Comic Sans MS" panose="030F0702030302020204" pitchFamily="66" charset="0"/>
                <a:ea typeface="Calibri" panose="020F0502020204030204" pitchFamily="34" charset="0"/>
                <a:cs typeface="Times New Roman" panose="02020603050405020304" pitchFamily="18" charset="0"/>
              </a:rPr>
              <a:t>1485 to 1603</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3074" name="Picture 2" descr="Henry VIII facts">
            <a:extLst>
              <a:ext uri="{FF2B5EF4-FFF2-40B4-BE49-F238E27FC236}">
                <a16:creationId xmlns:a16="http://schemas.microsoft.com/office/drawing/2014/main" id="{D8634097-F69B-4FDA-992F-981E1BC09294}"/>
              </a:ext>
            </a:extLst>
          </p:cNvPr>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bwMode="auto">
          <a:xfrm>
            <a:off x="1162881" y="365125"/>
            <a:ext cx="2083498" cy="1325564"/>
          </a:xfrm>
          <a:prstGeom prst="rect">
            <a:avLst/>
          </a:prstGeom>
          <a:noFill/>
          <a:extLst>
            <a:ext uri="{909E8E84-426E-40DD-AFC4-6F175D3DCCD1}">
              <a14:hiddenFill xmlns:a14="http://schemas.microsoft.com/office/drawing/2010/main">
                <a:solidFill>
                  <a:srgbClr val="FFFFFF"/>
                </a:solidFill>
              </a14:hiddenFill>
            </a:ext>
          </a:extLst>
        </p:spPr>
      </p:pic>
      <p:sp>
        <p:nvSpPr>
          <p:cNvPr id="7" name="Content Placeholder 2">
            <a:extLst>
              <a:ext uri="{FF2B5EF4-FFF2-40B4-BE49-F238E27FC236}">
                <a16:creationId xmlns:a16="http://schemas.microsoft.com/office/drawing/2014/main" id="{DB40168D-EB32-4202-9207-76C845AED02B}"/>
              </a:ext>
            </a:extLst>
          </p:cNvPr>
          <p:cNvSpPr txBox="1">
            <a:spLocks/>
          </p:cNvSpPr>
          <p:nvPr/>
        </p:nvSpPr>
        <p:spPr>
          <a:xfrm>
            <a:off x="6019800" y="1825625"/>
            <a:ext cx="5181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GB" dirty="0"/>
          </a:p>
        </p:txBody>
      </p:sp>
      <p:sp>
        <p:nvSpPr>
          <p:cNvPr id="6" name="Rectangle 5">
            <a:extLst>
              <a:ext uri="{FF2B5EF4-FFF2-40B4-BE49-F238E27FC236}">
                <a16:creationId xmlns:a16="http://schemas.microsoft.com/office/drawing/2014/main" id="{6399531A-66FD-43BD-94C7-88315FA4E3C7}"/>
              </a:ext>
            </a:extLst>
          </p:cNvPr>
          <p:cNvSpPr/>
          <p:nvPr/>
        </p:nvSpPr>
        <p:spPr>
          <a:xfrm>
            <a:off x="5830957" y="1825624"/>
            <a:ext cx="5817704" cy="4031873"/>
          </a:xfrm>
          <a:prstGeom prst="rect">
            <a:avLst/>
          </a:prstGeom>
        </p:spPr>
        <p:txBody>
          <a:bodyPr wrap="square">
            <a:spAutoFit/>
          </a:bodyPr>
          <a:lstStyle/>
          <a:p>
            <a:pPr marL="285750" indent="-285750">
              <a:buFont typeface="Arial" panose="020B0604020202020204" pitchFamily="34" charset="0"/>
              <a:buChar char="•"/>
            </a:pPr>
            <a:r>
              <a:rPr lang="en-GB" sz="1400" dirty="0"/>
              <a:t>Edward VI was the only son of Henry VIII and became king at the age of nine. His mother was Jane Seymour, Henry </a:t>
            </a:r>
            <a:r>
              <a:rPr lang="en-GB" sz="1400" dirty="0" err="1"/>
              <a:t>Vlll's</a:t>
            </a:r>
            <a:r>
              <a:rPr lang="en-GB" sz="1400" dirty="0"/>
              <a:t> third wife.  He died at the age of 16 in 1553.</a:t>
            </a:r>
          </a:p>
          <a:p>
            <a:pPr marL="285750" indent="-285750">
              <a:buFont typeface="Arial" panose="020B0604020202020204" pitchFamily="34" charset="0"/>
              <a:buChar char="•"/>
            </a:pPr>
            <a:r>
              <a:rPr lang="en-GB" sz="1400" dirty="0"/>
              <a:t>While Edward was still alive his ministers persuaded him to make a will naming Lady Jane Grey his successor to the throne. She was a Protestant unlike Edward's half sister Mary . Lady Jane Grey ruled for only 9 days before Mary had her arrested and later executed.</a:t>
            </a:r>
          </a:p>
          <a:p>
            <a:pPr marL="285750" indent="-285750">
              <a:buFont typeface="Arial" panose="020B0604020202020204" pitchFamily="34" charset="0"/>
              <a:buChar char="•"/>
            </a:pPr>
            <a:r>
              <a:rPr lang="en-GB" sz="1400" dirty="0"/>
              <a:t>Mary I was the next monarch and she returned the country to Catholicism and persecuted Protestants. She died childless.</a:t>
            </a:r>
          </a:p>
          <a:p>
            <a:pPr marL="285750" indent="-285750">
              <a:buFont typeface="Arial" panose="020B0604020202020204" pitchFamily="34" charset="0"/>
              <a:buChar char="•"/>
            </a:pPr>
            <a:r>
              <a:rPr lang="en-GB" sz="1400" dirty="0"/>
              <a:t> Elizabeth I's rule is remembered as the Golden Age of English history. Under her rule, England advanced in such areas as trade, exploration, literature, and the arts.</a:t>
            </a:r>
          </a:p>
          <a:p>
            <a:pPr marL="285750" indent="-285750">
              <a:buFont typeface="Arial" panose="020B0604020202020204" pitchFamily="34" charset="0"/>
              <a:buChar char="•"/>
            </a:pPr>
            <a:r>
              <a:rPr lang="en-GB" sz="1400" dirty="0"/>
              <a:t>During Elizabeth's reign the age of exploration began with explorers such as</a:t>
            </a:r>
            <a:r>
              <a:rPr lang="en-GB" sz="1400" b="1" dirty="0"/>
              <a:t> </a:t>
            </a:r>
            <a:r>
              <a:rPr lang="en-GB" sz="1400" dirty="0"/>
              <a:t>Francis Drake claiming new lands for England and introducing new materials and foods. </a:t>
            </a:r>
          </a:p>
          <a:p>
            <a:pPr marL="285750" indent="-285750">
              <a:buFont typeface="Arial" panose="020B0604020202020204" pitchFamily="34" charset="0"/>
              <a:buChar char="•"/>
            </a:pPr>
            <a:r>
              <a:rPr lang="en-GB" sz="1400" dirty="0"/>
              <a:t>The Tudor period ended with the death of Queen Elizabeth I on 24th March 1603 after 45 years on the throne.</a:t>
            </a:r>
            <a:endParaRPr lang="en-GB" sz="1400" dirty="0">
              <a:solidFill>
                <a:srgbClr val="003366"/>
              </a:solidFill>
            </a:endParaRPr>
          </a:p>
          <a:p>
            <a:pPr marL="285750" indent="-285750">
              <a:buFont typeface="Arial" panose="020B0604020202020204" pitchFamily="34" charset="0"/>
              <a:buChar char="•"/>
            </a:pPr>
            <a:endParaRPr lang="en-GB" dirty="0"/>
          </a:p>
        </p:txBody>
      </p:sp>
    </p:spTree>
    <p:extLst>
      <p:ext uri="{BB962C8B-B14F-4D97-AF65-F5344CB8AC3E}">
        <p14:creationId xmlns:p14="http://schemas.microsoft.com/office/powerpoint/2010/main" val="60158642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46E876D-39DE-41EB-874D-BF4871FBF57D}"/>
              </a:ext>
            </a:extLst>
          </p:cNvPr>
          <p:cNvSpPr>
            <a:spLocks noGrp="1"/>
          </p:cNvSpPr>
          <p:nvPr>
            <p:ph sz="half" idx="1"/>
          </p:nvPr>
        </p:nvSpPr>
        <p:spPr/>
        <p:txBody>
          <a:bodyPr>
            <a:normAutofit fontScale="77500" lnSpcReduction="20000"/>
          </a:bodyPr>
          <a:lstStyle/>
          <a:p>
            <a:r>
              <a:rPr lang="en-GB" altLang="en-US" dirty="0"/>
              <a:t>The Maya civilisation came into being around 2000 BC and cities such as El Mirador became large and powerful from 300 BC onwards.</a:t>
            </a:r>
          </a:p>
          <a:p>
            <a:r>
              <a:rPr lang="en-GB" altLang="en-US" dirty="0"/>
              <a:t>The ancient Maya were a clever, deeply religious people who valued intelligence and learning.</a:t>
            </a:r>
          </a:p>
          <a:p>
            <a:r>
              <a:rPr lang="en-GB" altLang="en-US" dirty="0"/>
              <a:t>They developed a writing and number system; studied and charted the stars and planets; invented three complex calendars to keep track of time; built impressive temples, palaces, monuments and cities; skilfully farmed the land and established a complex political system.</a:t>
            </a:r>
          </a:p>
          <a:p>
            <a:endParaRPr lang="en-GB" altLang="en-US" dirty="0"/>
          </a:p>
          <a:p>
            <a:endParaRPr lang="en-GB" dirty="0"/>
          </a:p>
        </p:txBody>
      </p:sp>
      <p:sp>
        <p:nvSpPr>
          <p:cNvPr id="4" name="Content Placeholder 3">
            <a:extLst>
              <a:ext uri="{FF2B5EF4-FFF2-40B4-BE49-F238E27FC236}">
                <a16:creationId xmlns:a16="http://schemas.microsoft.com/office/drawing/2014/main" id="{A1FB029F-AEFC-424F-BDC6-FBF52C74D067}"/>
              </a:ext>
            </a:extLst>
          </p:cNvPr>
          <p:cNvSpPr>
            <a:spLocks noGrp="1"/>
          </p:cNvSpPr>
          <p:nvPr>
            <p:ph sz="half" idx="2"/>
          </p:nvPr>
        </p:nvSpPr>
        <p:spPr>
          <a:xfrm>
            <a:off x="6172200" y="1825625"/>
            <a:ext cx="5181600" cy="4351338"/>
          </a:xfrm>
        </p:spPr>
        <p:txBody>
          <a:bodyPr>
            <a:normAutofit fontScale="77500" lnSpcReduction="20000"/>
          </a:bodyPr>
          <a:lstStyle/>
          <a:p>
            <a:r>
              <a:rPr lang="en-GB" altLang="en-US" dirty="0"/>
              <a:t>Cities like </a:t>
            </a:r>
            <a:r>
              <a:rPr lang="en-GB" altLang="en-US" dirty="0" err="1"/>
              <a:t>Chichen</a:t>
            </a:r>
            <a:r>
              <a:rPr lang="en-GB" altLang="en-US" dirty="0"/>
              <a:t> Itza were still thriving in AD 1000 and the Maya civilisation was still in existence in AD 1500.</a:t>
            </a:r>
          </a:p>
          <a:p>
            <a:r>
              <a:rPr lang="en-GB" altLang="en-US" dirty="0"/>
              <a:t>It was due to the arrival of the Spanish in the 16</a:t>
            </a:r>
            <a:r>
              <a:rPr lang="en-GB" altLang="en-US" baseline="30000" dirty="0"/>
              <a:t>th</a:t>
            </a:r>
            <a:r>
              <a:rPr lang="en-GB" altLang="en-US" dirty="0"/>
              <a:t> century that their ancient cities fell to ruin.</a:t>
            </a:r>
          </a:p>
          <a:p>
            <a:r>
              <a:rPr lang="en-GB" altLang="en-US" dirty="0"/>
              <a:t>Mesoamerica refers to an area where a number of societies had been formed before the Spanish arrived in the 16</a:t>
            </a:r>
            <a:r>
              <a:rPr lang="en-GB" altLang="en-US" baseline="30000" dirty="0"/>
              <a:t>th</a:t>
            </a:r>
            <a:r>
              <a:rPr lang="en-GB" altLang="en-US" dirty="0"/>
              <a:t> century. It covers Mexico and the northern parts of Central America. ‘Mesoamerica’ can also refer to the culture of the people who lived there. The Maya lived in the south east of this area.</a:t>
            </a:r>
          </a:p>
          <a:p>
            <a:endParaRPr lang="en-GB" dirty="0"/>
          </a:p>
        </p:txBody>
      </p:sp>
      <p:sp>
        <p:nvSpPr>
          <p:cNvPr id="5" name="Text Box 2">
            <a:extLst>
              <a:ext uri="{FF2B5EF4-FFF2-40B4-BE49-F238E27FC236}">
                <a16:creationId xmlns:a16="http://schemas.microsoft.com/office/drawing/2014/main" id="{41A4D9DC-515E-4E6B-8F34-B6E00620E116}"/>
              </a:ext>
            </a:extLst>
          </p:cNvPr>
          <p:cNvSpPr txBox="1">
            <a:spLocks noGrp="1" noChangeArrowheads="1"/>
          </p:cNvSpPr>
          <p:nvPr>
            <p:ph type="title"/>
          </p:nvPr>
        </p:nvSpPr>
        <p:spPr bwMode="auto">
          <a:prstGeom prst="rect">
            <a:avLst/>
          </a:prstGeom>
          <a:solidFill>
            <a:srgbClr val="FFFFFF"/>
          </a:solidFill>
          <a:ln w="38100">
            <a:solidFill>
              <a:srgbClr val="000000"/>
            </a:solidFill>
            <a:miter lim="800000"/>
            <a:headEnd/>
            <a:tailEnd/>
          </a:ln>
        </p:spPr>
        <p:txBody>
          <a:bodyPr rot="0" vert="horz" wrap="square" lIns="91440" tIns="45720" rIns="91440" bIns="45720" anchor="t" anchorCtr="0">
            <a:noAutofit/>
          </a:bodyPr>
          <a:lstStyle/>
          <a:p>
            <a:pPr algn="ctr">
              <a:lnSpc>
                <a:spcPct val="107000"/>
              </a:lnSpc>
              <a:spcAft>
                <a:spcPts val="800"/>
              </a:spcAft>
            </a:pPr>
            <a:r>
              <a:rPr lang="en-GB" sz="3600">
                <a:effectLst/>
                <a:latin typeface="Comic Sans MS" panose="030F0702030302020204" pitchFamily="66" charset="0"/>
                <a:ea typeface="Calibri" panose="020F0502020204030204" pitchFamily="34" charset="0"/>
                <a:cs typeface="Times New Roman" panose="02020603050405020304" pitchFamily="18" charset="0"/>
              </a:rPr>
              <a:t>Mayans</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800"/>
              </a:spcAft>
            </a:pPr>
            <a:r>
              <a:rPr lang="en-GB" sz="2200">
                <a:effectLst/>
                <a:latin typeface="Comic Sans MS" panose="030F0702030302020204" pitchFamily="66" charset="0"/>
                <a:ea typeface="Calibri" panose="020F0502020204030204" pitchFamily="34" charset="0"/>
                <a:cs typeface="Times New Roman" panose="02020603050405020304" pitchFamily="18" charset="0"/>
              </a:rPr>
              <a:t>1100 BC to AD 1502</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8194" name="Picture 2" descr="Image result for mayan civilization">
            <a:extLst>
              <a:ext uri="{FF2B5EF4-FFF2-40B4-BE49-F238E27FC236}">
                <a16:creationId xmlns:a16="http://schemas.microsoft.com/office/drawing/2014/main" id="{2E29F034-6020-4B6E-8A8C-18FFD259D2D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10090" y="365125"/>
            <a:ext cx="2489472" cy="132556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5475152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EBC0FB1-5CE2-4EE9-91A8-CD825D318A41}"/>
              </a:ext>
            </a:extLst>
          </p:cNvPr>
          <p:cNvSpPr>
            <a:spLocks noGrp="1"/>
          </p:cNvSpPr>
          <p:nvPr>
            <p:ph sz="half" idx="1"/>
          </p:nvPr>
        </p:nvSpPr>
        <p:spPr/>
        <p:txBody>
          <a:bodyPr>
            <a:normAutofit fontScale="92500" lnSpcReduction="20000"/>
          </a:bodyPr>
          <a:lstStyle/>
          <a:p>
            <a:r>
              <a:rPr lang="en-GB" dirty="0"/>
              <a:t>Christopher Columbus was an Italian explorer and navigator. In 1492, he sailed across the Atlantic Ocean from Spain in the Santa Maria, with the Pinta and the Niña ships alongside, hoping to find a new route to India but instead found America.</a:t>
            </a:r>
          </a:p>
          <a:p>
            <a:r>
              <a:rPr lang="en-GB" dirty="0"/>
              <a:t>Amelia Mary Earhart was an American aviation pioneer and author. Earhart was the first female aviator to fly solo across the Atlantic Ocean. She set many other records but disappeared in 1937 over the Pacific Ocean.</a:t>
            </a:r>
          </a:p>
        </p:txBody>
      </p:sp>
      <p:sp>
        <p:nvSpPr>
          <p:cNvPr id="4" name="Content Placeholder 3">
            <a:extLst>
              <a:ext uri="{FF2B5EF4-FFF2-40B4-BE49-F238E27FC236}">
                <a16:creationId xmlns:a16="http://schemas.microsoft.com/office/drawing/2014/main" id="{F201C88A-467A-426B-B332-D95B2CBEEAD6}"/>
              </a:ext>
            </a:extLst>
          </p:cNvPr>
          <p:cNvSpPr>
            <a:spLocks noGrp="1"/>
          </p:cNvSpPr>
          <p:nvPr>
            <p:ph sz="half" idx="2"/>
          </p:nvPr>
        </p:nvSpPr>
        <p:spPr/>
        <p:txBody>
          <a:bodyPr>
            <a:normAutofit fontScale="92500" lnSpcReduction="20000"/>
          </a:bodyPr>
          <a:lstStyle/>
          <a:p>
            <a:r>
              <a:rPr lang="en-GB" dirty="0"/>
              <a:t>Amy Johnson CBE, was a pioneering English pilot who was the first woman to fly solo from London to Australia in her plane ‘Jason’. On 5</a:t>
            </a:r>
            <a:r>
              <a:rPr lang="en-GB" baseline="30000" dirty="0"/>
              <a:t>th</a:t>
            </a:r>
            <a:r>
              <a:rPr lang="en-GB" dirty="0"/>
              <a:t> Jan 1941 reportedly out of fuel, she bailed out as her aircraft crashed into the Thames Estuary near Herne Bay.</a:t>
            </a:r>
          </a:p>
          <a:p>
            <a:r>
              <a:rPr lang="en-GB" dirty="0"/>
              <a:t>Neil Alden Armstrong was an American astronaut and aeronautical engineer and the first person to walk on the Moon in 1969. He was also a naval aviator, test pilot, and university professor.</a:t>
            </a:r>
          </a:p>
        </p:txBody>
      </p:sp>
      <p:sp>
        <p:nvSpPr>
          <p:cNvPr id="5" name="Text Box 2">
            <a:extLst>
              <a:ext uri="{FF2B5EF4-FFF2-40B4-BE49-F238E27FC236}">
                <a16:creationId xmlns:a16="http://schemas.microsoft.com/office/drawing/2014/main" id="{39ABC293-AB14-4761-B526-CB04490DF8AA}"/>
              </a:ext>
            </a:extLst>
          </p:cNvPr>
          <p:cNvSpPr txBox="1">
            <a:spLocks noGrp="1" noChangeArrowheads="1"/>
          </p:cNvSpPr>
          <p:nvPr>
            <p:ph type="title"/>
          </p:nvPr>
        </p:nvSpPr>
        <p:spPr bwMode="auto">
          <a:xfrm>
            <a:off x="762000" y="378377"/>
            <a:ext cx="10515600" cy="1325563"/>
          </a:xfrm>
          <a:prstGeom prst="rect">
            <a:avLst/>
          </a:prstGeom>
          <a:solidFill>
            <a:srgbClr val="FFFFFF"/>
          </a:solidFill>
          <a:ln w="38100">
            <a:solidFill>
              <a:srgbClr val="000000"/>
            </a:solidFill>
            <a:miter lim="800000"/>
            <a:headEnd/>
            <a:tailEnd/>
          </a:ln>
        </p:spPr>
        <p:txBody>
          <a:bodyPr rot="0" vert="horz" wrap="square" lIns="91440" tIns="45720" rIns="91440" bIns="45720" anchor="t" anchorCtr="0">
            <a:noAutofit/>
          </a:bodyPr>
          <a:lstStyle/>
          <a:p>
            <a:pPr algn="ctr">
              <a:lnSpc>
                <a:spcPct val="107000"/>
              </a:lnSpc>
              <a:spcAft>
                <a:spcPts val="800"/>
              </a:spcAft>
            </a:pPr>
            <a:r>
              <a:rPr lang="en-GB" sz="3600" dirty="0">
                <a:latin typeface="Comic Sans MS" panose="030F0702030302020204" pitchFamily="66" charset="0"/>
                <a:ea typeface="Calibri" panose="020F0502020204030204" pitchFamily="34" charset="0"/>
                <a:cs typeface="Times New Roman" panose="02020603050405020304" pitchFamily="18" charset="0"/>
              </a:rPr>
              <a:t>Famous Explorers</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9218" name="Picture 2" descr="Image result for amy johnson">
            <a:extLst>
              <a:ext uri="{FF2B5EF4-FFF2-40B4-BE49-F238E27FC236}">
                <a16:creationId xmlns:a16="http://schemas.microsoft.com/office/drawing/2014/main" id="{37A19F8C-E0D1-49B0-9439-519A41D23EE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87338" y="399423"/>
            <a:ext cx="1829628" cy="128347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9402444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92D5D43C-88C5-4776-B473-E3AC8370B15F}"/>
              </a:ext>
            </a:extLst>
          </p:cNvPr>
          <p:cNvSpPr>
            <a:spLocks noGrp="1"/>
          </p:cNvSpPr>
          <p:nvPr>
            <p:ph sz="half" idx="1"/>
          </p:nvPr>
        </p:nvSpPr>
        <p:spPr/>
        <p:txBody>
          <a:bodyPr>
            <a:normAutofit fontScale="70000" lnSpcReduction="20000"/>
          </a:bodyPr>
          <a:lstStyle/>
          <a:p>
            <a:r>
              <a:rPr lang="en-GB" dirty="0"/>
              <a:t>England had become increasingly Protestant during the reign of Elizabeth I</a:t>
            </a:r>
          </a:p>
          <a:p>
            <a:r>
              <a:rPr lang="en-GB" dirty="0"/>
              <a:t>In 1606 King James, a Protestant, was on the throne </a:t>
            </a:r>
          </a:p>
          <a:p>
            <a:r>
              <a:rPr lang="en-GB" dirty="0"/>
              <a:t>Guy Fawkes was Catholic and had served in the Spanish army </a:t>
            </a:r>
          </a:p>
          <a:p>
            <a:r>
              <a:rPr lang="en-GB" dirty="0"/>
              <a:t>Robert Catesby came up with the plan to kill the king and put a Catholic monarch back on the throne. There were 13 conspirators in total.</a:t>
            </a:r>
          </a:p>
          <a:p>
            <a:r>
              <a:rPr lang="en-GB" dirty="0"/>
              <a:t>On October 26, Lord Monteagle, a member of the House of Lords received an anonymous letter warning him not to attend the opening of the Parliament on November 5. </a:t>
            </a:r>
          </a:p>
          <a:p>
            <a:endParaRPr lang="en-GB" dirty="0"/>
          </a:p>
        </p:txBody>
      </p:sp>
      <p:sp>
        <p:nvSpPr>
          <p:cNvPr id="4" name="Content Placeholder 3">
            <a:extLst>
              <a:ext uri="{FF2B5EF4-FFF2-40B4-BE49-F238E27FC236}">
                <a16:creationId xmlns:a16="http://schemas.microsoft.com/office/drawing/2014/main" id="{6AB0255E-C64B-4B7E-BEA3-4B7CA8AB689B}"/>
              </a:ext>
            </a:extLst>
          </p:cNvPr>
          <p:cNvSpPr>
            <a:spLocks noGrp="1"/>
          </p:cNvSpPr>
          <p:nvPr>
            <p:ph sz="half" idx="2"/>
          </p:nvPr>
        </p:nvSpPr>
        <p:spPr/>
        <p:txBody>
          <a:bodyPr>
            <a:normAutofit fontScale="70000" lnSpcReduction="20000"/>
          </a:bodyPr>
          <a:lstStyle/>
          <a:p>
            <a:r>
              <a:rPr lang="en-GB" sz="2900" dirty="0"/>
              <a:t>The conspirators had secured lease of a cellar beneath the House of Lords with Fawkes in charge of the gunpowder they stockpiled there. Hours before the attack was supposed to have taken place the authorities while conducting a search found Fawkes guarding 36 barrels of gunpowder</a:t>
            </a:r>
          </a:p>
          <a:p>
            <a:r>
              <a:rPr lang="en-GB" sz="2900" dirty="0"/>
              <a:t>Most of the conspirators fled from London. Guy Fawkes initially maintained that he acted alone but after two days of torture he gave the identities of his co-conspirators. The plotters made their final stand at </a:t>
            </a:r>
            <a:r>
              <a:rPr lang="en-GB" sz="2900" dirty="0" err="1"/>
              <a:t>Holbeche</a:t>
            </a:r>
            <a:r>
              <a:rPr lang="en-GB" sz="2900" dirty="0"/>
              <a:t> House in Staffordshire, where several, including Catesby, died in a shoot-out with the king’s men. The eight that survived, including Fawkes, were executed by being hanged, drawn and quartered in January 1606</a:t>
            </a:r>
          </a:p>
          <a:p>
            <a:endParaRPr lang="en-GB" dirty="0"/>
          </a:p>
        </p:txBody>
      </p:sp>
      <p:sp>
        <p:nvSpPr>
          <p:cNvPr id="5" name="Text Box 2">
            <a:extLst>
              <a:ext uri="{FF2B5EF4-FFF2-40B4-BE49-F238E27FC236}">
                <a16:creationId xmlns:a16="http://schemas.microsoft.com/office/drawing/2014/main" id="{7A1E718E-F376-454A-9D4A-751F916964A8}"/>
              </a:ext>
            </a:extLst>
          </p:cNvPr>
          <p:cNvSpPr txBox="1">
            <a:spLocks noGrp="1" noChangeArrowheads="1"/>
          </p:cNvSpPr>
          <p:nvPr>
            <p:ph type="title"/>
          </p:nvPr>
        </p:nvSpPr>
        <p:spPr bwMode="auto">
          <a:prstGeom prst="rect">
            <a:avLst/>
          </a:prstGeom>
          <a:solidFill>
            <a:srgbClr val="FFFFFF"/>
          </a:solidFill>
          <a:ln w="38100">
            <a:solidFill>
              <a:srgbClr val="000000"/>
            </a:solidFill>
            <a:miter lim="800000"/>
            <a:headEnd/>
            <a:tailEnd/>
          </a:ln>
        </p:spPr>
        <p:txBody>
          <a:bodyPr rot="0" vert="horz" wrap="square" lIns="91440" tIns="45720" rIns="91440" bIns="45720" anchor="t" anchorCtr="0">
            <a:noAutofit/>
          </a:bodyPr>
          <a:lstStyle/>
          <a:p>
            <a:pPr algn="ctr">
              <a:lnSpc>
                <a:spcPct val="107000"/>
              </a:lnSpc>
              <a:spcAft>
                <a:spcPts val="800"/>
              </a:spcAft>
            </a:pPr>
            <a:r>
              <a:rPr lang="en-GB" sz="3600">
                <a:effectLst/>
                <a:latin typeface="Comic Sans MS" panose="030F0702030302020204" pitchFamily="66" charset="0"/>
                <a:ea typeface="Calibri" panose="020F0502020204030204" pitchFamily="34" charset="0"/>
                <a:cs typeface="Times New Roman" panose="02020603050405020304" pitchFamily="18" charset="0"/>
              </a:rPr>
              <a:t>Gunpowder Plot</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800"/>
              </a:spcAft>
            </a:pPr>
            <a:r>
              <a:rPr lang="en-GB" sz="2200">
                <a:effectLst/>
                <a:latin typeface="Comic Sans MS" panose="030F0702030302020204" pitchFamily="66" charset="0"/>
                <a:ea typeface="Calibri" panose="020F0502020204030204" pitchFamily="34" charset="0"/>
                <a:cs typeface="Times New Roman" panose="02020603050405020304" pitchFamily="18" charset="0"/>
              </a:rPr>
              <a:t>1605</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10242" name="Picture 2" descr="Image result for guy fawkes">
            <a:extLst>
              <a:ext uri="{FF2B5EF4-FFF2-40B4-BE49-F238E27FC236}">
                <a16:creationId xmlns:a16="http://schemas.microsoft.com/office/drawing/2014/main" id="{E4B67ABB-855B-4588-B657-325B4D301F0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3793" y="365125"/>
            <a:ext cx="1993205" cy="132556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8789849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B4B6E79C-795F-41F7-BAD5-B04060E15C63}"/>
              </a:ext>
            </a:extLst>
          </p:cNvPr>
          <p:cNvSpPr>
            <a:spLocks noGrp="1"/>
          </p:cNvSpPr>
          <p:nvPr>
            <p:ph sz="half" idx="1"/>
          </p:nvPr>
        </p:nvSpPr>
        <p:spPr/>
        <p:txBody>
          <a:bodyPr>
            <a:normAutofit fontScale="92500" lnSpcReduction="10000"/>
          </a:bodyPr>
          <a:lstStyle/>
          <a:p>
            <a:r>
              <a:rPr lang="en-GB" dirty="0"/>
              <a:t>Started in Thomas </a:t>
            </a:r>
            <a:r>
              <a:rPr lang="en-GB" dirty="0" err="1"/>
              <a:t>Farriner’s</a:t>
            </a:r>
            <a:r>
              <a:rPr lang="en-GB" dirty="0"/>
              <a:t> Bakery in Pudding Lane on 2</a:t>
            </a:r>
            <a:r>
              <a:rPr lang="en-GB" baseline="30000" dirty="0"/>
              <a:t>nd</a:t>
            </a:r>
            <a:r>
              <a:rPr lang="en-GB" dirty="0"/>
              <a:t> September 1666</a:t>
            </a:r>
          </a:p>
          <a:p>
            <a:r>
              <a:rPr lang="en-GB" dirty="0"/>
              <a:t>The fire spread quickly because the wooden houses were close together and there was a strong wind</a:t>
            </a:r>
          </a:p>
          <a:p>
            <a:r>
              <a:rPr lang="en-GB" dirty="0"/>
              <a:t>Samuel Pepys kept a diary of the main events</a:t>
            </a:r>
          </a:p>
          <a:p>
            <a:r>
              <a:rPr lang="en-GB" dirty="0"/>
              <a:t>The duke of York ordered some houses be blown up to prevent the fire spreading further</a:t>
            </a:r>
          </a:p>
          <a:p>
            <a:endParaRPr lang="en-GB" dirty="0"/>
          </a:p>
        </p:txBody>
      </p:sp>
      <p:sp>
        <p:nvSpPr>
          <p:cNvPr id="4" name="Content Placeholder 3">
            <a:extLst>
              <a:ext uri="{FF2B5EF4-FFF2-40B4-BE49-F238E27FC236}">
                <a16:creationId xmlns:a16="http://schemas.microsoft.com/office/drawing/2014/main" id="{56D941A7-7FAE-4A85-905C-F96B1690777A}"/>
              </a:ext>
            </a:extLst>
          </p:cNvPr>
          <p:cNvSpPr>
            <a:spLocks noGrp="1"/>
          </p:cNvSpPr>
          <p:nvPr>
            <p:ph sz="half" idx="2"/>
          </p:nvPr>
        </p:nvSpPr>
        <p:spPr/>
        <p:txBody>
          <a:bodyPr>
            <a:normAutofit fontScale="92500" lnSpcReduction="10000"/>
          </a:bodyPr>
          <a:lstStyle/>
          <a:p>
            <a:r>
              <a:rPr lang="en-GB" dirty="0"/>
              <a:t>After the fire the streets were made wider and houses were re-built in brick</a:t>
            </a:r>
          </a:p>
          <a:p>
            <a:r>
              <a:rPr lang="en-GB" dirty="0"/>
              <a:t>The fire killed plague carrying rats</a:t>
            </a:r>
          </a:p>
          <a:p>
            <a:r>
              <a:rPr lang="en-GB" dirty="0"/>
              <a:t>The Monument in London was built to remember the fire</a:t>
            </a:r>
          </a:p>
          <a:p>
            <a:r>
              <a:rPr lang="en-GB" dirty="0"/>
              <a:t>The fire burned from Sunday to Thursday</a:t>
            </a:r>
          </a:p>
          <a:p>
            <a:r>
              <a:rPr lang="en-GB" dirty="0"/>
              <a:t>St Paul’s Cathedral burnt down in the fire</a:t>
            </a:r>
          </a:p>
          <a:p>
            <a:endParaRPr lang="en-GB" dirty="0"/>
          </a:p>
        </p:txBody>
      </p:sp>
      <p:sp>
        <p:nvSpPr>
          <p:cNvPr id="5" name="Text Box 2">
            <a:extLst>
              <a:ext uri="{FF2B5EF4-FFF2-40B4-BE49-F238E27FC236}">
                <a16:creationId xmlns:a16="http://schemas.microsoft.com/office/drawing/2014/main" id="{E2EC228F-61E9-4B21-8BE8-7655CD76646D}"/>
              </a:ext>
            </a:extLst>
          </p:cNvPr>
          <p:cNvSpPr txBox="1">
            <a:spLocks noGrp="1" noChangeArrowheads="1"/>
          </p:cNvSpPr>
          <p:nvPr>
            <p:ph type="title"/>
          </p:nvPr>
        </p:nvSpPr>
        <p:spPr bwMode="auto">
          <a:prstGeom prst="rect">
            <a:avLst/>
          </a:prstGeom>
          <a:solidFill>
            <a:srgbClr val="FFFFFF"/>
          </a:solidFill>
          <a:ln w="38100">
            <a:solidFill>
              <a:srgbClr val="000000"/>
            </a:solidFill>
            <a:miter lim="800000"/>
            <a:headEnd/>
            <a:tailEnd/>
          </a:ln>
        </p:spPr>
        <p:txBody>
          <a:bodyPr rot="0" vert="horz" wrap="square" lIns="91440" tIns="45720" rIns="91440" bIns="45720" anchor="t" anchorCtr="0">
            <a:noAutofit/>
          </a:bodyPr>
          <a:lstStyle/>
          <a:p>
            <a:pPr algn="ctr">
              <a:lnSpc>
                <a:spcPct val="107000"/>
              </a:lnSpc>
              <a:spcAft>
                <a:spcPts val="800"/>
              </a:spcAft>
            </a:pPr>
            <a:r>
              <a:rPr lang="en-GB" sz="3600">
                <a:effectLst/>
                <a:latin typeface="Comic Sans MS" panose="030F0702030302020204" pitchFamily="66" charset="0"/>
                <a:ea typeface="Calibri" panose="020F0502020204030204" pitchFamily="34" charset="0"/>
                <a:cs typeface="Times New Roman" panose="02020603050405020304" pitchFamily="18" charset="0"/>
              </a:rPr>
              <a:t>Great Fire of London</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800"/>
              </a:spcAft>
            </a:pPr>
            <a:r>
              <a:rPr lang="en-GB" sz="2200">
                <a:effectLst/>
                <a:latin typeface="Comic Sans MS" panose="030F0702030302020204" pitchFamily="66" charset="0"/>
                <a:ea typeface="Calibri" panose="020F0502020204030204" pitchFamily="34" charset="0"/>
                <a:cs typeface="Times New Roman" panose="02020603050405020304" pitchFamily="18" charset="0"/>
              </a:rPr>
              <a:t>1666</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11266" name="Picture 2" descr="Image result for samuel pepys">
            <a:extLst>
              <a:ext uri="{FF2B5EF4-FFF2-40B4-BE49-F238E27FC236}">
                <a16:creationId xmlns:a16="http://schemas.microsoft.com/office/drawing/2014/main" id="{104DB104-7DAB-4013-9505-A0D58CBAE50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97120" y="317029"/>
            <a:ext cx="1211124" cy="142175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7769664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489BE8E-D270-479B-92CC-32CC13F6BB56}"/>
              </a:ext>
            </a:extLst>
          </p:cNvPr>
          <p:cNvSpPr>
            <a:spLocks noGrp="1"/>
          </p:cNvSpPr>
          <p:nvPr>
            <p:ph sz="half" idx="1"/>
          </p:nvPr>
        </p:nvSpPr>
        <p:spPr>
          <a:xfrm>
            <a:off x="838200" y="1825624"/>
            <a:ext cx="5181600" cy="4455905"/>
          </a:xfrm>
        </p:spPr>
        <p:txBody>
          <a:bodyPr>
            <a:normAutofit fontScale="25000" lnSpcReduction="20000"/>
          </a:bodyPr>
          <a:lstStyle/>
          <a:p>
            <a:r>
              <a:rPr lang="en-GB" sz="6400" dirty="0"/>
              <a:t>Britain expanded its territory throughout the world and became the largest, richest and most powerful empire in world history</a:t>
            </a:r>
          </a:p>
          <a:p>
            <a:r>
              <a:rPr lang="en-GB" sz="6400" dirty="0"/>
              <a:t>New inventions like  the telephone, motorcar, typewriter, bicycle and moving film totally changed the way that people lived, worked and travelled.</a:t>
            </a:r>
          </a:p>
          <a:p>
            <a:r>
              <a:rPr lang="en-GB" sz="6400" dirty="0"/>
              <a:t>Expansion of the railways meant that people could travel faster and further than ever before.</a:t>
            </a:r>
          </a:p>
          <a:p>
            <a:r>
              <a:rPr lang="en-GB" sz="6400" dirty="0"/>
              <a:t>The boom in industry saw lots of people moving to cities to find work. For the first time in world history, more people lived in cities than in the countryside, making city centres very cramped</a:t>
            </a:r>
          </a:p>
          <a:p>
            <a:r>
              <a:rPr lang="en-GB" sz="6400" dirty="0"/>
              <a:t>As technology advanced, new machines left lots of people without jobs. Many resorted to workhouses, which provided basic poor relief like food, medical care and shelter in exchange for labour</a:t>
            </a:r>
          </a:p>
          <a:p>
            <a:r>
              <a:rPr lang="en-GB" sz="6400" dirty="0"/>
              <a:t>The Bank Holidays Act of 1871 introduced extra days off throughout the year. Banks and offices would close and people could take time off work. The first travel agent, a businessman named Thomas Cook, ran trips to the seaside</a:t>
            </a:r>
          </a:p>
          <a:p>
            <a:endParaRPr lang="en-GB" dirty="0"/>
          </a:p>
        </p:txBody>
      </p:sp>
      <p:sp>
        <p:nvSpPr>
          <p:cNvPr id="4" name="Content Placeholder 3">
            <a:extLst>
              <a:ext uri="{FF2B5EF4-FFF2-40B4-BE49-F238E27FC236}">
                <a16:creationId xmlns:a16="http://schemas.microsoft.com/office/drawing/2014/main" id="{3DA43CE4-FD4F-4671-9FEA-41BE0969BDED}"/>
              </a:ext>
            </a:extLst>
          </p:cNvPr>
          <p:cNvSpPr>
            <a:spLocks noGrp="1"/>
          </p:cNvSpPr>
          <p:nvPr>
            <p:ph sz="half" idx="2"/>
          </p:nvPr>
        </p:nvSpPr>
        <p:spPr>
          <a:xfrm>
            <a:off x="6172200" y="1825625"/>
            <a:ext cx="5181600" cy="2348810"/>
          </a:xfrm>
        </p:spPr>
        <p:txBody>
          <a:bodyPr>
            <a:normAutofit fontScale="25000" lnSpcReduction="20000"/>
          </a:bodyPr>
          <a:lstStyle/>
          <a:p>
            <a:r>
              <a:rPr lang="en-GB" sz="6400" dirty="0"/>
              <a:t>Many charities for the poor, like the Salvation Army and Barnardo’s, were established during the Victorian era.</a:t>
            </a:r>
          </a:p>
          <a:p>
            <a:r>
              <a:rPr lang="en-GB" sz="6400" dirty="0"/>
              <a:t>Many children worked in factories, coal mines and as chimney sweeps</a:t>
            </a:r>
          </a:p>
          <a:p>
            <a:r>
              <a:rPr lang="en-GB" sz="6400" dirty="0"/>
              <a:t>Queen Victoria believed that education should be for all, and by the end of her reign, going to school became compulsory for all children, rich or poor</a:t>
            </a:r>
          </a:p>
          <a:p>
            <a:r>
              <a:rPr lang="en-GB" sz="6400" dirty="0"/>
              <a:t>Improvements in education meant that more people could enjoy reading</a:t>
            </a:r>
          </a:p>
          <a:p>
            <a:r>
              <a:rPr lang="en-GB" sz="6400" dirty="0"/>
              <a:t>Some of Britain’s best-known poets, thinkers and authors flourished in the Victorian era, like poet Elizabeth Browning, playwright Oscar Wilde and authors Emily Brontë and Charles Dickens</a:t>
            </a:r>
          </a:p>
          <a:p>
            <a:r>
              <a:rPr lang="en-GB" sz="6400" dirty="0"/>
              <a:t>Healthcare saw huge improvements under the Victorians. Medical pioneers like Florence Nightingale worked with the government to improve hospital cleanliness</a:t>
            </a:r>
          </a:p>
          <a:p>
            <a:endParaRPr lang="en-GB" dirty="0"/>
          </a:p>
        </p:txBody>
      </p:sp>
      <p:sp>
        <p:nvSpPr>
          <p:cNvPr id="5" name="Text Box 2">
            <a:extLst>
              <a:ext uri="{FF2B5EF4-FFF2-40B4-BE49-F238E27FC236}">
                <a16:creationId xmlns:a16="http://schemas.microsoft.com/office/drawing/2014/main" id="{D0DE197F-8F66-4F08-8241-134E271F6639}"/>
              </a:ext>
            </a:extLst>
          </p:cNvPr>
          <p:cNvSpPr txBox="1">
            <a:spLocks noGrp="1" noChangeArrowheads="1"/>
          </p:cNvSpPr>
          <p:nvPr>
            <p:ph type="title"/>
          </p:nvPr>
        </p:nvSpPr>
        <p:spPr bwMode="auto">
          <a:prstGeom prst="rect">
            <a:avLst/>
          </a:prstGeom>
          <a:solidFill>
            <a:srgbClr val="FFFFFF"/>
          </a:solidFill>
          <a:ln w="38100">
            <a:solidFill>
              <a:srgbClr val="000000"/>
            </a:solidFill>
            <a:miter lim="800000"/>
            <a:headEnd/>
            <a:tailEnd/>
          </a:ln>
        </p:spPr>
        <p:txBody>
          <a:bodyPr rot="0" vert="horz" wrap="square" lIns="91440" tIns="45720" rIns="91440" bIns="45720" anchor="t" anchorCtr="0">
            <a:noAutofit/>
          </a:bodyPr>
          <a:lstStyle/>
          <a:p>
            <a:pPr algn="ctr">
              <a:lnSpc>
                <a:spcPct val="107000"/>
              </a:lnSpc>
              <a:spcAft>
                <a:spcPts val="800"/>
              </a:spcAft>
            </a:pPr>
            <a:r>
              <a:rPr lang="en-GB" sz="3600">
                <a:effectLst/>
                <a:latin typeface="Comic Sans MS" panose="030F0702030302020204" pitchFamily="66" charset="0"/>
                <a:ea typeface="Calibri" panose="020F0502020204030204" pitchFamily="34" charset="0"/>
                <a:cs typeface="Times New Roman" panose="02020603050405020304" pitchFamily="18" charset="0"/>
              </a:rPr>
              <a:t>Victorians</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800"/>
              </a:spcAft>
            </a:pPr>
            <a:r>
              <a:rPr lang="en-GB" sz="2200">
                <a:effectLst/>
                <a:latin typeface="Comic Sans MS" panose="030F0702030302020204" pitchFamily="66" charset="0"/>
                <a:ea typeface="Calibri" panose="020F0502020204030204" pitchFamily="34" charset="0"/>
                <a:cs typeface="Times New Roman" panose="02020603050405020304" pitchFamily="18" charset="0"/>
              </a:rPr>
              <a:t>1837 to 1901</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12290" name="Picture 2" descr="Image result for queen victoria">
            <a:extLst>
              <a:ext uri="{FF2B5EF4-FFF2-40B4-BE49-F238E27FC236}">
                <a16:creationId xmlns:a16="http://schemas.microsoft.com/office/drawing/2014/main" id="{29379237-3F60-42F1-946A-EC3B3A8360C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99748" y="272429"/>
            <a:ext cx="1099453" cy="155319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4233392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AF9ED812-E3AF-4F57-A67E-F5F24269570B}"/>
              </a:ext>
            </a:extLst>
          </p:cNvPr>
          <p:cNvSpPr>
            <a:spLocks noGrp="1"/>
          </p:cNvSpPr>
          <p:nvPr>
            <p:ph sz="half" idx="1"/>
          </p:nvPr>
        </p:nvSpPr>
        <p:spPr/>
        <p:txBody>
          <a:bodyPr>
            <a:normAutofit fontScale="62500" lnSpcReduction="20000"/>
          </a:bodyPr>
          <a:lstStyle/>
          <a:p>
            <a:r>
              <a:rPr lang="en-GB" dirty="0"/>
              <a:t>12</a:t>
            </a:r>
            <a:r>
              <a:rPr lang="en-GB" baseline="30000" dirty="0"/>
              <a:t>th</a:t>
            </a:r>
            <a:r>
              <a:rPr lang="en-GB" dirty="0"/>
              <a:t> March 1938 Germany invades Austria</a:t>
            </a:r>
          </a:p>
          <a:p>
            <a:r>
              <a:rPr lang="en-GB" dirty="0"/>
              <a:t>23</a:t>
            </a:r>
            <a:r>
              <a:rPr lang="en-GB" baseline="30000" dirty="0"/>
              <a:t>rd</a:t>
            </a:r>
            <a:r>
              <a:rPr lang="en-GB" dirty="0"/>
              <a:t> August 1939 Germany and Russia sign a pact and agree to divide Poland</a:t>
            </a:r>
          </a:p>
          <a:p>
            <a:r>
              <a:rPr lang="en-GB" dirty="0"/>
              <a:t>3</a:t>
            </a:r>
            <a:r>
              <a:rPr lang="en-GB" baseline="30000" dirty="0"/>
              <a:t>rd</a:t>
            </a:r>
            <a:r>
              <a:rPr lang="en-GB" dirty="0"/>
              <a:t> September 1939 Neville Chamberlain declares Britain is at war. Canada, France, South Africa and Australia join.</a:t>
            </a:r>
          </a:p>
          <a:p>
            <a:r>
              <a:rPr lang="en-GB" dirty="0"/>
              <a:t>1940 Winston Churchill becomes Prime Minister</a:t>
            </a:r>
          </a:p>
          <a:p>
            <a:r>
              <a:rPr lang="en-GB" dirty="0"/>
              <a:t>May 1940 Germany invades France and Holland surrenders to Germany</a:t>
            </a:r>
          </a:p>
          <a:p>
            <a:r>
              <a:rPr lang="en-GB" dirty="0"/>
              <a:t>The Home guard is formed and troops are evacuated from Dunkirk</a:t>
            </a:r>
          </a:p>
          <a:p>
            <a:r>
              <a:rPr lang="en-GB" dirty="0"/>
              <a:t>1940 July and September The Battle of Britain and the Blitz</a:t>
            </a:r>
          </a:p>
          <a:p>
            <a:r>
              <a:rPr lang="en-GB" dirty="0"/>
              <a:t>7</a:t>
            </a:r>
            <a:r>
              <a:rPr lang="en-GB" baseline="30000" dirty="0"/>
              <a:t>th</a:t>
            </a:r>
            <a:r>
              <a:rPr lang="en-GB" dirty="0"/>
              <a:t> December 1941 Japan attacks Pearl Harbour in Hawaii and America declares war a day later</a:t>
            </a:r>
          </a:p>
          <a:p>
            <a:endParaRPr lang="en-GB" dirty="0"/>
          </a:p>
        </p:txBody>
      </p:sp>
      <p:sp>
        <p:nvSpPr>
          <p:cNvPr id="4" name="Content Placeholder 3">
            <a:extLst>
              <a:ext uri="{FF2B5EF4-FFF2-40B4-BE49-F238E27FC236}">
                <a16:creationId xmlns:a16="http://schemas.microsoft.com/office/drawing/2014/main" id="{DA856F46-A197-4B2A-A83F-8E06109A15D1}"/>
              </a:ext>
            </a:extLst>
          </p:cNvPr>
          <p:cNvSpPr>
            <a:spLocks noGrp="1"/>
          </p:cNvSpPr>
          <p:nvPr>
            <p:ph sz="half" idx="2"/>
          </p:nvPr>
        </p:nvSpPr>
        <p:spPr/>
        <p:txBody>
          <a:bodyPr>
            <a:normAutofit fontScale="62500" lnSpcReduction="20000"/>
          </a:bodyPr>
          <a:lstStyle/>
          <a:p>
            <a:r>
              <a:rPr lang="en-GB" dirty="0"/>
              <a:t>20</a:t>
            </a:r>
            <a:r>
              <a:rPr lang="en-GB" baseline="30000" dirty="0"/>
              <a:t>th</a:t>
            </a:r>
            <a:r>
              <a:rPr lang="en-GB" dirty="0"/>
              <a:t> April 1943 Jews massacred by the Germans in Warsaw Ghetto</a:t>
            </a:r>
          </a:p>
          <a:p>
            <a:r>
              <a:rPr lang="en-GB" dirty="0"/>
              <a:t>16</a:t>
            </a:r>
            <a:r>
              <a:rPr lang="en-GB" baseline="30000" dirty="0"/>
              <a:t>th</a:t>
            </a:r>
            <a:r>
              <a:rPr lang="en-GB" dirty="0"/>
              <a:t> May 1943 the Dam Buster raid</a:t>
            </a:r>
          </a:p>
          <a:p>
            <a:r>
              <a:rPr lang="en-GB" dirty="0"/>
              <a:t>6</a:t>
            </a:r>
            <a:r>
              <a:rPr lang="en-GB" baseline="30000" dirty="0"/>
              <a:t>th</a:t>
            </a:r>
            <a:r>
              <a:rPr lang="en-GB" dirty="0"/>
              <a:t> June 1944 British and US troops land in Normandy</a:t>
            </a:r>
          </a:p>
          <a:p>
            <a:r>
              <a:rPr lang="en-GB" dirty="0"/>
              <a:t>16</a:t>
            </a:r>
            <a:r>
              <a:rPr lang="en-GB" baseline="30000" dirty="0"/>
              <a:t>th</a:t>
            </a:r>
            <a:r>
              <a:rPr lang="en-GB" dirty="0"/>
              <a:t> December 1944 Battle of the Bulge</a:t>
            </a:r>
          </a:p>
          <a:p>
            <a:r>
              <a:rPr lang="en-GB" dirty="0"/>
              <a:t>12</a:t>
            </a:r>
            <a:r>
              <a:rPr lang="en-GB" baseline="30000" dirty="0"/>
              <a:t>th</a:t>
            </a:r>
            <a:r>
              <a:rPr lang="en-GB" dirty="0"/>
              <a:t> January Soviets displaced the Germans from Warsaw, Krakow and Budapest</a:t>
            </a:r>
          </a:p>
          <a:p>
            <a:r>
              <a:rPr lang="en-GB" dirty="0"/>
              <a:t>30</a:t>
            </a:r>
            <a:r>
              <a:rPr lang="en-GB" baseline="30000" dirty="0"/>
              <a:t>th</a:t>
            </a:r>
            <a:r>
              <a:rPr lang="en-GB" dirty="0"/>
              <a:t> April 1945 Hitler died</a:t>
            </a:r>
          </a:p>
          <a:p>
            <a:r>
              <a:rPr lang="en-GB" dirty="0"/>
              <a:t>7</a:t>
            </a:r>
            <a:r>
              <a:rPr lang="en-GB" baseline="30000" dirty="0"/>
              <a:t>th</a:t>
            </a:r>
            <a:r>
              <a:rPr lang="en-GB" dirty="0"/>
              <a:t> May Germany surrenders</a:t>
            </a:r>
          </a:p>
          <a:p>
            <a:r>
              <a:rPr lang="en-GB" dirty="0"/>
              <a:t>8</a:t>
            </a:r>
            <a:r>
              <a:rPr lang="en-GB" baseline="30000" dirty="0"/>
              <a:t>th</a:t>
            </a:r>
            <a:r>
              <a:rPr lang="en-GB" dirty="0"/>
              <a:t> May 1945 Britain celebrates VE day</a:t>
            </a:r>
          </a:p>
          <a:p>
            <a:r>
              <a:rPr lang="en-GB" dirty="0"/>
              <a:t>6</a:t>
            </a:r>
            <a:r>
              <a:rPr lang="en-GB" baseline="30000" dirty="0"/>
              <a:t>th</a:t>
            </a:r>
            <a:r>
              <a:rPr lang="en-GB" dirty="0"/>
              <a:t> August 1945 atomic bomb dropped on Japan</a:t>
            </a:r>
          </a:p>
          <a:p>
            <a:r>
              <a:rPr lang="en-GB" dirty="0"/>
              <a:t>2</a:t>
            </a:r>
            <a:r>
              <a:rPr lang="en-GB" baseline="30000" dirty="0"/>
              <a:t>nd</a:t>
            </a:r>
            <a:r>
              <a:rPr lang="en-GB" dirty="0"/>
              <a:t> September 1945 Japan surrenders</a:t>
            </a:r>
          </a:p>
        </p:txBody>
      </p:sp>
      <p:sp>
        <p:nvSpPr>
          <p:cNvPr id="5" name="Text Box 2">
            <a:extLst>
              <a:ext uri="{FF2B5EF4-FFF2-40B4-BE49-F238E27FC236}">
                <a16:creationId xmlns:a16="http://schemas.microsoft.com/office/drawing/2014/main" id="{A6AE687D-6D1E-4656-9904-1E6280A833DD}"/>
              </a:ext>
            </a:extLst>
          </p:cNvPr>
          <p:cNvSpPr txBox="1">
            <a:spLocks noGrp="1" noChangeArrowheads="1"/>
          </p:cNvSpPr>
          <p:nvPr>
            <p:ph type="title"/>
          </p:nvPr>
        </p:nvSpPr>
        <p:spPr bwMode="auto">
          <a:prstGeom prst="rect">
            <a:avLst/>
          </a:prstGeom>
          <a:solidFill>
            <a:srgbClr val="FFFFFF"/>
          </a:solidFill>
          <a:ln w="38100">
            <a:solidFill>
              <a:srgbClr val="000000"/>
            </a:solidFill>
            <a:miter lim="800000"/>
            <a:headEnd/>
            <a:tailEnd/>
          </a:ln>
        </p:spPr>
        <p:txBody>
          <a:bodyPr rot="0" vert="horz" wrap="square" lIns="91440" tIns="45720" rIns="91440" bIns="45720" anchor="t" anchorCtr="0">
            <a:noAutofit/>
          </a:bodyPr>
          <a:lstStyle/>
          <a:p>
            <a:pPr algn="ctr">
              <a:lnSpc>
                <a:spcPct val="107000"/>
              </a:lnSpc>
              <a:spcAft>
                <a:spcPts val="800"/>
              </a:spcAft>
            </a:pPr>
            <a:r>
              <a:rPr lang="en-GB" sz="3600">
                <a:effectLst/>
                <a:latin typeface="Comic Sans MS" panose="030F0702030302020204" pitchFamily="66" charset="0"/>
                <a:ea typeface="Calibri" panose="020F0502020204030204" pitchFamily="34" charset="0"/>
                <a:cs typeface="Times New Roman" panose="02020603050405020304" pitchFamily="18" charset="0"/>
              </a:rPr>
              <a:t>World War II</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800"/>
              </a:spcAft>
            </a:pPr>
            <a:r>
              <a:rPr lang="en-GB" sz="2200">
                <a:effectLst/>
                <a:latin typeface="Comic Sans MS" panose="030F0702030302020204" pitchFamily="66" charset="0"/>
                <a:ea typeface="Calibri" panose="020F0502020204030204" pitchFamily="34" charset="0"/>
                <a:cs typeface="Times New Roman" panose="02020603050405020304" pitchFamily="18" charset="0"/>
              </a:rPr>
              <a:t>1939 to 1945</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13314" name="Picture 2" descr="Image result for churchill">
            <a:extLst>
              <a:ext uri="{FF2B5EF4-FFF2-40B4-BE49-F238E27FC236}">
                <a16:creationId xmlns:a16="http://schemas.microsoft.com/office/drawing/2014/main" id="{60EB8896-A206-4D62-9447-BAABE979E59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66036" y="387033"/>
            <a:ext cx="1959044" cy="130365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005850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630</TotalTime>
  <Words>3508</Words>
  <Application>Microsoft Office PowerPoint</Application>
  <PresentationFormat>Widescreen</PresentationFormat>
  <Paragraphs>205</Paragraphs>
  <Slides>16</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16</vt:i4>
      </vt:variant>
    </vt:vector>
  </HeadingPairs>
  <TitlesOfParts>
    <vt:vector size="22" baseType="lpstr">
      <vt:lpstr>Arial</vt:lpstr>
      <vt:lpstr>Calibri</vt:lpstr>
      <vt:lpstr>Calibri Light</vt:lpstr>
      <vt:lpstr>Comic Sans MS</vt:lpstr>
      <vt:lpstr>Times New Roman</vt:lpstr>
      <vt:lpstr>Office Theme</vt:lpstr>
      <vt:lpstr>Ancient Egypt 7500 BC to AD 30</vt:lpstr>
      <vt:lpstr>Ancient Greece 776 BC to 146 BC</vt:lpstr>
      <vt:lpstr>PowerPoint Presentation</vt:lpstr>
      <vt:lpstr>Bronze Age 3000 BC to 800 BC</vt:lpstr>
      <vt:lpstr>Iron Age 800 BC to AD 43</vt:lpstr>
      <vt:lpstr>Romans in Britain AD 43 to AD 410</vt:lpstr>
      <vt:lpstr>Vikings and Anglo Saxons AD 793-1066     449 - 1066</vt:lpstr>
      <vt:lpstr>Normans 1066 to 1154</vt:lpstr>
      <vt:lpstr>Middle Ages 1154 to 1485</vt:lpstr>
      <vt:lpstr>The Tudors 1485 to 1603</vt:lpstr>
      <vt:lpstr>Mayans 1100 BC to AD 1502</vt:lpstr>
      <vt:lpstr>Famous Explorers</vt:lpstr>
      <vt:lpstr>Gunpowder Plot 1605</vt:lpstr>
      <vt:lpstr>Great Fire of London 1666</vt:lpstr>
      <vt:lpstr>Victorians 1837 to 1901</vt:lpstr>
      <vt:lpstr>World War II 1939 to 1945</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Emily Marshall</dc:creator>
  <cp:lastModifiedBy>Amanda Thorne</cp:lastModifiedBy>
  <cp:revision>53</cp:revision>
  <dcterms:created xsi:type="dcterms:W3CDTF">2020-02-19T14:09:37Z</dcterms:created>
  <dcterms:modified xsi:type="dcterms:W3CDTF">2023-03-07T14:05:08Z</dcterms:modified>
</cp:coreProperties>
</file>